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1" r:id="rId2"/>
    <p:sldId id="293" r:id="rId3"/>
    <p:sldId id="299" r:id="rId4"/>
    <p:sldId id="261" r:id="rId5"/>
    <p:sldId id="302" r:id="rId6"/>
    <p:sldId id="296" r:id="rId7"/>
    <p:sldId id="303" r:id="rId8"/>
    <p:sldId id="269" r:id="rId9"/>
    <p:sldId id="275" r:id="rId10"/>
    <p:sldId id="270" r:id="rId11"/>
    <p:sldId id="262" r:id="rId12"/>
    <p:sldId id="277" r:id="rId13"/>
    <p:sldId id="271" r:id="rId14"/>
    <p:sldId id="294" r:id="rId15"/>
    <p:sldId id="285" r:id="rId16"/>
    <p:sldId id="297" r:id="rId17"/>
    <p:sldId id="264" r:id="rId18"/>
    <p:sldId id="288" r:id="rId19"/>
    <p:sldId id="287" r:id="rId20"/>
    <p:sldId id="265" r:id="rId21"/>
    <p:sldId id="298" r:id="rId22"/>
    <p:sldId id="289" r:id="rId23"/>
    <p:sldId id="266" r:id="rId24"/>
    <p:sldId id="268" r:id="rId25"/>
    <p:sldId id="295" r:id="rId26"/>
    <p:sldId id="272" r:id="rId27"/>
    <p:sldId id="292" r:id="rId28"/>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0" d="100"/>
          <a:sy n="90" d="100"/>
        </p:scale>
        <p:origin x="1458" y="72"/>
      </p:cViewPr>
      <p:guideLst>
        <p:guide orient="horz" pos="1620"/>
        <p:guide pos="2160"/>
      </p:guideLst>
    </p:cSldViewPr>
  </p:slideViewPr>
  <p:outlineViewPr>
    <p:cViewPr>
      <p:scale>
        <a:sx n="33" d="100"/>
        <a:sy n="33" d="100"/>
      </p:scale>
      <p:origin x="0" y="147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1714500" y="2343151"/>
            <a:ext cx="4629150" cy="1420772"/>
          </a:xfrm>
        </p:spPr>
        <p:txBody>
          <a:bodyPr/>
          <a:lstStyle>
            <a:lvl1pPr>
              <a:defRPr b="1"/>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1714500" y="3752492"/>
            <a:ext cx="4629150" cy="1028700"/>
          </a:xfrm>
        </p:spPr>
        <p:txBody>
          <a:bodyPr/>
          <a:lstStyle>
            <a:lvl1pPr marL="0" indent="0" algn="l">
              <a:buNone/>
              <a:defRPr sz="1350" b="1">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bwMode="auto">
          <a:xfrm rot="5400000">
            <a:off x="5823466" y="880573"/>
            <a:ext cx="1714500" cy="285750"/>
          </a:xfrm>
        </p:spPr>
        <p:txBody>
          <a:bodyPr/>
          <a:lstStyle/>
          <a:p>
            <a:fld id="{B637C7B9-4E9F-4963-8468-5EC88C5AFB90}" type="datetimeFigureOut">
              <a:rPr lang="en-US" smtClean="0"/>
              <a:t>11/2/2017</a:t>
            </a:fld>
            <a:endParaRPr lang="en-US"/>
          </a:p>
        </p:txBody>
      </p:sp>
      <p:sp>
        <p:nvSpPr>
          <p:cNvPr id="17" name="頁尾版面配置區 16"/>
          <p:cNvSpPr>
            <a:spLocks noGrp="1"/>
          </p:cNvSpPr>
          <p:nvPr>
            <p:ph type="ftr" sz="quarter" idx="11"/>
          </p:nvPr>
        </p:nvSpPr>
        <p:spPr bwMode="auto">
          <a:xfrm rot="5400000">
            <a:off x="5307952" y="3136252"/>
            <a:ext cx="2743200" cy="288036"/>
          </a:xfrm>
        </p:spPr>
        <p:txBody>
          <a:bodyPr/>
          <a:lstStyle/>
          <a:p>
            <a:endParaRPr lang="en-US"/>
          </a:p>
        </p:txBody>
      </p:sp>
      <p:sp>
        <p:nvSpPr>
          <p:cNvPr id="10" name="矩形 9"/>
          <p:cNvSpPr/>
          <p:nvPr/>
        </p:nvSpPr>
        <p:spPr bwMode="auto">
          <a:xfrm>
            <a:off x="285750" y="0"/>
            <a:ext cx="4572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矩形 11"/>
          <p:cNvSpPr/>
          <p:nvPr/>
        </p:nvSpPr>
        <p:spPr bwMode="auto">
          <a:xfrm>
            <a:off x="207252" y="0"/>
            <a:ext cx="78498"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矩形 13"/>
          <p:cNvSpPr/>
          <p:nvPr/>
        </p:nvSpPr>
        <p:spPr bwMode="auto">
          <a:xfrm>
            <a:off x="742950" y="0"/>
            <a:ext cx="136404"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9" name="矩形 18"/>
          <p:cNvSpPr/>
          <p:nvPr/>
        </p:nvSpPr>
        <p:spPr bwMode="auto">
          <a:xfrm>
            <a:off x="855990" y="0"/>
            <a:ext cx="17271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直線接點 10"/>
          <p:cNvSpPr>
            <a:spLocks noChangeShapeType="1"/>
          </p:cNvSpPr>
          <p:nvPr/>
        </p:nvSpPr>
        <p:spPr bwMode="auto">
          <a:xfrm>
            <a:off x="79758"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直線接點 17"/>
          <p:cNvSpPr>
            <a:spLocks noChangeShapeType="1"/>
          </p:cNvSpPr>
          <p:nvPr/>
        </p:nvSpPr>
        <p:spPr bwMode="auto">
          <a:xfrm>
            <a:off x="6858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0" name="直線接點 19"/>
          <p:cNvSpPr>
            <a:spLocks noChangeShapeType="1"/>
          </p:cNvSpPr>
          <p:nvPr/>
        </p:nvSpPr>
        <p:spPr bwMode="auto">
          <a:xfrm>
            <a:off x="640584"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直線接點 15"/>
          <p:cNvSpPr>
            <a:spLocks noChangeShapeType="1"/>
          </p:cNvSpPr>
          <p:nvPr/>
        </p:nvSpPr>
        <p:spPr bwMode="auto">
          <a:xfrm>
            <a:off x="129498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直線接點 14"/>
          <p:cNvSpPr>
            <a:spLocks noChangeShapeType="1"/>
          </p:cNvSpPr>
          <p:nvPr/>
        </p:nvSpPr>
        <p:spPr bwMode="auto">
          <a:xfrm>
            <a:off x="8001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2" name="直線接點 21"/>
          <p:cNvSpPr>
            <a:spLocks noChangeShapeType="1"/>
          </p:cNvSpPr>
          <p:nvPr/>
        </p:nvSpPr>
        <p:spPr bwMode="auto">
          <a:xfrm>
            <a:off x="6835392"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7" name="矩形 26"/>
          <p:cNvSpPr/>
          <p:nvPr/>
        </p:nvSpPr>
        <p:spPr bwMode="auto">
          <a:xfrm>
            <a:off x="914400" y="0"/>
            <a:ext cx="5715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橢圓 20"/>
          <p:cNvSpPr/>
          <p:nvPr/>
        </p:nvSpPr>
        <p:spPr bwMode="auto">
          <a:xfrm>
            <a:off x="457200" y="2571750"/>
            <a:ext cx="97155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橢圓 22"/>
          <p:cNvSpPr/>
          <p:nvPr/>
        </p:nvSpPr>
        <p:spPr bwMode="auto">
          <a:xfrm>
            <a:off x="982224" y="3650064"/>
            <a:ext cx="481068"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4" name="橢圓 23"/>
          <p:cNvSpPr/>
          <p:nvPr/>
        </p:nvSpPr>
        <p:spPr bwMode="auto">
          <a:xfrm>
            <a:off x="818310" y="4125474"/>
            <a:ext cx="10287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橢圓 25"/>
          <p:cNvSpPr/>
          <p:nvPr/>
        </p:nvSpPr>
        <p:spPr bwMode="auto">
          <a:xfrm>
            <a:off x="1248156" y="4341114"/>
            <a:ext cx="20574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5" name="橢圓 24"/>
          <p:cNvSpPr/>
          <p:nvPr/>
        </p:nvSpPr>
        <p:spPr>
          <a:xfrm>
            <a:off x="1428750" y="3371850"/>
            <a:ext cx="27432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投影片編號版面配置區 28"/>
          <p:cNvSpPr>
            <a:spLocks noGrp="1"/>
          </p:cNvSpPr>
          <p:nvPr>
            <p:ph type="sldNum" sz="quarter" idx="12"/>
          </p:nvPr>
        </p:nvSpPr>
        <p:spPr bwMode="auto">
          <a:xfrm>
            <a:off x="994158" y="3696531"/>
            <a:ext cx="457200" cy="388143"/>
          </a:xfrm>
        </p:spPr>
        <p:txBody>
          <a:bodyPr/>
          <a:lstStyle/>
          <a:p>
            <a:fld id="{E6C2E30B-CE4D-41B9-B5C7-C90C0DC2A27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B637C7B9-4E9F-4963-8468-5EC88C5AFB90}" type="datetimeFigureOut">
              <a:rPr lang="en-US" smtClean="0"/>
              <a:t>11/2/2017</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E6C2E30B-CE4D-41B9-B5C7-C90C0DC2A2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205980"/>
            <a:ext cx="1257300" cy="4388644"/>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342900" y="205980"/>
            <a:ext cx="4514850" cy="4388644"/>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B637C7B9-4E9F-4963-8468-5EC88C5AFB90}" type="datetimeFigureOut">
              <a:rPr lang="en-US" smtClean="0"/>
              <a:t>11/2/2017</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E6C2E30B-CE4D-41B9-B5C7-C90C0DC2A2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8" name="內容版面配置區 7"/>
          <p:cNvSpPr>
            <a:spLocks noGrp="1"/>
          </p:cNvSpPr>
          <p:nvPr>
            <p:ph sz="quarter" idx="1"/>
          </p:nvPr>
        </p:nvSpPr>
        <p:spPr>
          <a:xfrm>
            <a:off x="342900" y="1200150"/>
            <a:ext cx="5600700" cy="3655314"/>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4"/>
          </p:nvPr>
        </p:nvSpPr>
        <p:spPr/>
        <p:txBody>
          <a:bodyPr rtlCol="0"/>
          <a:lstStyle/>
          <a:p>
            <a:fld id="{B637C7B9-4E9F-4963-8468-5EC88C5AFB90}" type="datetimeFigureOut">
              <a:rPr lang="en-US" smtClean="0"/>
              <a:t>11/2/2017</a:t>
            </a:fld>
            <a:endParaRPr lang="en-US"/>
          </a:p>
        </p:txBody>
      </p:sp>
      <p:sp>
        <p:nvSpPr>
          <p:cNvPr id="9" name="投影片編號版面配置區 8"/>
          <p:cNvSpPr>
            <a:spLocks noGrp="1"/>
          </p:cNvSpPr>
          <p:nvPr>
            <p:ph type="sldNum" sz="quarter" idx="15"/>
          </p:nvPr>
        </p:nvSpPr>
        <p:spPr/>
        <p:txBody>
          <a:bodyPr rtlCol="0"/>
          <a:lstStyle/>
          <a:p>
            <a:fld id="{E6C2E30B-CE4D-41B9-B5C7-C90C0DC2A27B}" type="slidenum">
              <a:rPr lang="en-US" smtClean="0"/>
              <a:t>‹#›</a:t>
            </a:fld>
            <a:endParaRPr lang="en-US"/>
          </a:p>
        </p:txBody>
      </p:sp>
      <p:sp>
        <p:nvSpPr>
          <p:cNvPr id="10" name="頁尾版面配置區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714500" y="2171706"/>
            <a:ext cx="4629150" cy="1540193"/>
          </a:xfrm>
        </p:spPr>
        <p:txBody>
          <a:bodyPr/>
          <a:lstStyle>
            <a:lvl1pPr algn="l">
              <a:buNone/>
              <a:defRPr sz="225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714500" y="3757613"/>
            <a:ext cx="4629150" cy="10287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5822442" y="877824"/>
            <a:ext cx="1714500" cy="285750"/>
          </a:xfrm>
        </p:spPr>
        <p:txBody>
          <a:bodyPr/>
          <a:lstStyle/>
          <a:p>
            <a:fld id="{B637C7B9-4E9F-4963-8468-5EC88C5AFB90}" type="datetimeFigureOut">
              <a:rPr lang="en-US" smtClean="0"/>
              <a:t>11/2/2017</a:t>
            </a:fld>
            <a:endParaRPr lang="en-US"/>
          </a:p>
        </p:txBody>
      </p:sp>
      <p:sp>
        <p:nvSpPr>
          <p:cNvPr id="5" name="頁尾版面配置區 4"/>
          <p:cNvSpPr>
            <a:spLocks noGrp="1"/>
          </p:cNvSpPr>
          <p:nvPr>
            <p:ph type="ftr" sz="quarter" idx="11"/>
          </p:nvPr>
        </p:nvSpPr>
        <p:spPr bwMode="auto">
          <a:xfrm rot="5400000">
            <a:off x="5308092" y="3134106"/>
            <a:ext cx="2743200" cy="288036"/>
          </a:xfrm>
        </p:spPr>
        <p:txBody>
          <a:bodyPr/>
          <a:lstStyle/>
          <a:p>
            <a:endParaRPr lang="en-US"/>
          </a:p>
        </p:txBody>
      </p:sp>
      <p:sp>
        <p:nvSpPr>
          <p:cNvPr id="9" name="矩形 8"/>
          <p:cNvSpPr/>
          <p:nvPr/>
        </p:nvSpPr>
        <p:spPr bwMode="auto">
          <a:xfrm>
            <a:off x="285750" y="0"/>
            <a:ext cx="4572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矩形 9"/>
          <p:cNvSpPr/>
          <p:nvPr/>
        </p:nvSpPr>
        <p:spPr bwMode="auto">
          <a:xfrm>
            <a:off x="207252" y="0"/>
            <a:ext cx="78498"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矩形 10"/>
          <p:cNvSpPr/>
          <p:nvPr/>
        </p:nvSpPr>
        <p:spPr bwMode="auto">
          <a:xfrm>
            <a:off x="742950" y="0"/>
            <a:ext cx="136404"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矩形 11"/>
          <p:cNvSpPr/>
          <p:nvPr/>
        </p:nvSpPr>
        <p:spPr bwMode="auto">
          <a:xfrm>
            <a:off x="855990" y="0"/>
            <a:ext cx="17271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直線接點 12"/>
          <p:cNvSpPr>
            <a:spLocks noChangeShapeType="1"/>
          </p:cNvSpPr>
          <p:nvPr/>
        </p:nvSpPr>
        <p:spPr bwMode="auto">
          <a:xfrm>
            <a:off x="79758"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直線接點 13"/>
          <p:cNvSpPr>
            <a:spLocks noChangeShapeType="1"/>
          </p:cNvSpPr>
          <p:nvPr/>
        </p:nvSpPr>
        <p:spPr bwMode="auto">
          <a:xfrm>
            <a:off x="6858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直線接點 14"/>
          <p:cNvSpPr>
            <a:spLocks noChangeShapeType="1"/>
          </p:cNvSpPr>
          <p:nvPr/>
        </p:nvSpPr>
        <p:spPr bwMode="auto">
          <a:xfrm>
            <a:off x="640584"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直線接點 15"/>
          <p:cNvSpPr>
            <a:spLocks noChangeShapeType="1"/>
          </p:cNvSpPr>
          <p:nvPr/>
        </p:nvSpPr>
        <p:spPr bwMode="auto">
          <a:xfrm>
            <a:off x="129498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直線接點 16"/>
          <p:cNvSpPr>
            <a:spLocks noChangeShapeType="1"/>
          </p:cNvSpPr>
          <p:nvPr/>
        </p:nvSpPr>
        <p:spPr bwMode="auto">
          <a:xfrm>
            <a:off x="8001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矩形 17"/>
          <p:cNvSpPr/>
          <p:nvPr/>
        </p:nvSpPr>
        <p:spPr bwMode="auto">
          <a:xfrm>
            <a:off x="914400" y="0"/>
            <a:ext cx="5715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橢圓 18"/>
          <p:cNvSpPr/>
          <p:nvPr/>
        </p:nvSpPr>
        <p:spPr bwMode="auto">
          <a:xfrm>
            <a:off x="457200" y="2571750"/>
            <a:ext cx="97155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橢圓 19"/>
          <p:cNvSpPr/>
          <p:nvPr/>
        </p:nvSpPr>
        <p:spPr bwMode="auto">
          <a:xfrm>
            <a:off x="993528" y="3650064"/>
            <a:ext cx="481068"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橢圓 20"/>
          <p:cNvSpPr/>
          <p:nvPr/>
        </p:nvSpPr>
        <p:spPr bwMode="auto">
          <a:xfrm>
            <a:off x="818310" y="4125474"/>
            <a:ext cx="10287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橢圓 21"/>
          <p:cNvSpPr/>
          <p:nvPr/>
        </p:nvSpPr>
        <p:spPr bwMode="auto">
          <a:xfrm>
            <a:off x="1248156" y="4343400"/>
            <a:ext cx="20574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橢圓 22"/>
          <p:cNvSpPr/>
          <p:nvPr/>
        </p:nvSpPr>
        <p:spPr bwMode="auto">
          <a:xfrm>
            <a:off x="1409280" y="3359916"/>
            <a:ext cx="27432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直線接點 25"/>
          <p:cNvSpPr>
            <a:spLocks noChangeShapeType="1"/>
          </p:cNvSpPr>
          <p:nvPr/>
        </p:nvSpPr>
        <p:spPr bwMode="auto">
          <a:xfrm>
            <a:off x="6823458"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投影片編號版面配置區 5"/>
          <p:cNvSpPr>
            <a:spLocks noGrp="1"/>
          </p:cNvSpPr>
          <p:nvPr>
            <p:ph type="sldNum" sz="quarter" idx="12"/>
          </p:nvPr>
        </p:nvSpPr>
        <p:spPr bwMode="auto">
          <a:xfrm>
            <a:off x="1005462" y="3696531"/>
            <a:ext cx="457200" cy="388143"/>
          </a:xfrm>
        </p:spPr>
        <p:txBody>
          <a:bodyPr/>
          <a:lstStyle/>
          <a:p>
            <a:fld id="{E6C2E30B-CE4D-41B9-B5C7-C90C0DC2A27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B637C7B9-4E9F-4963-8468-5EC88C5AFB90}" type="datetimeFigureOut">
              <a:rPr lang="en-US" smtClean="0"/>
              <a:t>11/2/2017</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E6C2E30B-CE4D-41B9-B5C7-C90C0DC2A27B}" type="slidenum">
              <a:rPr lang="en-US" smtClean="0"/>
              <a:t>‹#›</a:t>
            </a:fld>
            <a:endParaRPr lang="en-US"/>
          </a:p>
        </p:txBody>
      </p:sp>
      <p:sp>
        <p:nvSpPr>
          <p:cNvPr id="9" name="內容版面配置區 8"/>
          <p:cNvSpPr>
            <a:spLocks noGrp="1"/>
          </p:cNvSpPr>
          <p:nvPr>
            <p:ph sz="quarter" idx="1"/>
          </p:nvPr>
        </p:nvSpPr>
        <p:spPr>
          <a:xfrm>
            <a:off x="342900" y="1200150"/>
            <a:ext cx="2743200" cy="3429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3202686" y="1200150"/>
            <a:ext cx="2743200" cy="3429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42900" y="204788"/>
            <a:ext cx="5657850" cy="857250"/>
          </a:xfrm>
        </p:spPr>
        <p:txBody>
          <a:bodyPr anchor="b"/>
          <a:lstStyle>
            <a:lvl1pPr>
              <a:defRPr/>
            </a:lvl1pPr>
          </a:lstStyle>
          <a:p>
            <a:r>
              <a:rPr kumimoji="0" lang="zh-TW" altLang="en-US"/>
              <a:t>按一下以編輯母片標題樣式</a:t>
            </a:r>
            <a:endParaRPr kumimoji="0" lang="en-US"/>
          </a:p>
        </p:txBody>
      </p:sp>
      <p:sp>
        <p:nvSpPr>
          <p:cNvPr id="7" name="日期版面配置區 6"/>
          <p:cNvSpPr>
            <a:spLocks noGrp="1"/>
          </p:cNvSpPr>
          <p:nvPr>
            <p:ph type="dt" sz="half" idx="10"/>
          </p:nvPr>
        </p:nvSpPr>
        <p:spPr/>
        <p:txBody>
          <a:bodyPr/>
          <a:lstStyle/>
          <a:p>
            <a:fld id="{B637C7B9-4E9F-4963-8468-5EC88C5AFB90}" type="datetimeFigureOut">
              <a:rPr lang="en-US" smtClean="0"/>
              <a:t>11/2/2017</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E6C2E30B-CE4D-41B9-B5C7-C90C0DC2A27B}" type="slidenum">
              <a:rPr lang="en-US" smtClean="0"/>
              <a:t>‹#›</a:t>
            </a:fld>
            <a:endParaRPr lang="en-US"/>
          </a:p>
        </p:txBody>
      </p:sp>
      <p:sp>
        <p:nvSpPr>
          <p:cNvPr id="11" name="內容版面配置區 10"/>
          <p:cNvSpPr>
            <a:spLocks noGrp="1"/>
          </p:cNvSpPr>
          <p:nvPr>
            <p:ph sz="quarter" idx="2"/>
          </p:nvPr>
        </p:nvSpPr>
        <p:spPr>
          <a:xfrm>
            <a:off x="342900" y="1771650"/>
            <a:ext cx="2743200" cy="291465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quarter" idx="4"/>
          </p:nvPr>
        </p:nvSpPr>
        <p:spPr>
          <a:xfrm>
            <a:off x="3278981" y="1771650"/>
            <a:ext cx="2743200" cy="291465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2" name="文字版面配置區 11"/>
          <p:cNvSpPr>
            <a:spLocks noGrp="1"/>
          </p:cNvSpPr>
          <p:nvPr>
            <p:ph type="body" sz="quarter" idx="1"/>
          </p:nvPr>
        </p:nvSpPr>
        <p:spPr>
          <a:xfrm>
            <a:off x="342900" y="1177290"/>
            <a:ext cx="27432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zh-TW" altLang="en-US"/>
              <a:t>按一下以編輯母片文字樣式</a:t>
            </a:r>
          </a:p>
        </p:txBody>
      </p:sp>
      <p:sp>
        <p:nvSpPr>
          <p:cNvPr id="14" name="文字版面配置區 13"/>
          <p:cNvSpPr>
            <a:spLocks noGrp="1"/>
          </p:cNvSpPr>
          <p:nvPr>
            <p:ph type="body" sz="quarter" idx="3"/>
          </p:nvPr>
        </p:nvSpPr>
        <p:spPr>
          <a:xfrm>
            <a:off x="3257550" y="1177290"/>
            <a:ext cx="2743200" cy="493776"/>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zh-TW" altLang="en-US"/>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6" name="日期版面配置區 5"/>
          <p:cNvSpPr>
            <a:spLocks noGrp="1"/>
          </p:cNvSpPr>
          <p:nvPr>
            <p:ph type="dt" sz="half" idx="10"/>
          </p:nvPr>
        </p:nvSpPr>
        <p:spPr/>
        <p:txBody>
          <a:bodyPr rtlCol="0"/>
          <a:lstStyle/>
          <a:p>
            <a:fld id="{B637C7B9-4E9F-4963-8468-5EC88C5AFB90}" type="datetimeFigureOut">
              <a:rPr lang="en-US" smtClean="0"/>
              <a:t>11/2/2017</a:t>
            </a:fld>
            <a:endParaRPr lang="en-US"/>
          </a:p>
        </p:txBody>
      </p:sp>
      <p:sp>
        <p:nvSpPr>
          <p:cNvPr id="7" name="投影片編號版面配置區 6"/>
          <p:cNvSpPr>
            <a:spLocks noGrp="1"/>
          </p:cNvSpPr>
          <p:nvPr>
            <p:ph type="sldNum" sz="quarter" idx="11"/>
          </p:nvPr>
        </p:nvSpPr>
        <p:spPr/>
        <p:txBody>
          <a:bodyPr rtlCol="0"/>
          <a:lstStyle/>
          <a:p>
            <a:fld id="{E6C2E30B-CE4D-41B9-B5C7-C90C0DC2A27B}" type="slidenum">
              <a:rPr lang="en-US" smtClean="0"/>
              <a:t>‹#›</a:t>
            </a:fld>
            <a:endParaRPr lang="en-US"/>
          </a:p>
        </p:txBody>
      </p:sp>
      <p:sp>
        <p:nvSpPr>
          <p:cNvPr id="8" name="頁尾版面配置區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37C7B9-4E9F-4963-8468-5EC88C5AFB90}" type="datetimeFigureOut">
              <a:rPr lang="en-US" smtClean="0"/>
              <a:t>11/2/2017</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E6C2E30B-CE4D-41B9-B5C7-C90C0DC2A2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657225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 name="標題 1"/>
          <p:cNvSpPr>
            <a:spLocks noGrp="1"/>
          </p:cNvSpPr>
          <p:nvPr>
            <p:ph type="title"/>
          </p:nvPr>
        </p:nvSpPr>
        <p:spPr>
          <a:xfrm rot="5400000">
            <a:off x="2528888" y="2400300"/>
            <a:ext cx="4732020" cy="342900"/>
          </a:xfrm>
        </p:spPr>
        <p:txBody>
          <a:bodyPr anchor="b"/>
          <a:lstStyle>
            <a:lvl1pPr algn="l">
              <a:buNone/>
              <a:defRPr sz="15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5109210" y="205740"/>
            <a:ext cx="1145286" cy="373761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46863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直線接點 8"/>
          <p:cNvSpPr>
            <a:spLocks noChangeShapeType="1"/>
          </p:cNvSpPr>
          <p:nvPr/>
        </p:nvSpPr>
        <p:spPr bwMode="auto">
          <a:xfrm>
            <a:off x="4644222"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1" name="直線接點 10"/>
          <p:cNvSpPr>
            <a:spLocks noChangeShapeType="1"/>
          </p:cNvSpPr>
          <p:nvPr/>
        </p:nvSpPr>
        <p:spPr bwMode="auto">
          <a:xfrm>
            <a:off x="67437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矩形 11"/>
          <p:cNvSpPr/>
          <p:nvPr/>
        </p:nvSpPr>
        <p:spPr bwMode="auto">
          <a:xfrm>
            <a:off x="6629400" y="0"/>
            <a:ext cx="2286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直線接點 12"/>
          <p:cNvSpPr>
            <a:spLocks noChangeShapeType="1"/>
          </p:cNvSpPr>
          <p:nvPr/>
        </p:nvSpPr>
        <p:spPr bwMode="auto">
          <a:xfrm>
            <a:off x="668655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橢圓 13"/>
          <p:cNvSpPr/>
          <p:nvPr/>
        </p:nvSpPr>
        <p:spPr>
          <a:xfrm>
            <a:off x="6117336" y="4286250"/>
            <a:ext cx="41148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8" name="內容版面配置區 17"/>
          <p:cNvSpPr>
            <a:spLocks noGrp="1"/>
          </p:cNvSpPr>
          <p:nvPr>
            <p:ph sz="quarter" idx="1"/>
          </p:nvPr>
        </p:nvSpPr>
        <p:spPr>
          <a:xfrm>
            <a:off x="228600" y="205740"/>
            <a:ext cx="4229100" cy="4745736"/>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1" name="日期版面配置區 20"/>
          <p:cNvSpPr>
            <a:spLocks noGrp="1"/>
          </p:cNvSpPr>
          <p:nvPr>
            <p:ph type="dt" sz="half" idx="14"/>
          </p:nvPr>
        </p:nvSpPr>
        <p:spPr/>
        <p:txBody>
          <a:bodyPr rtlCol="0"/>
          <a:lstStyle/>
          <a:p>
            <a:fld id="{B637C7B9-4E9F-4963-8468-5EC88C5AFB90}" type="datetimeFigureOut">
              <a:rPr lang="en-US" smtClean="0"/>
              <a:t>11/2/2017</a:t>
            </a:fld>
            <a:endParaRPr lang="en-US"/>
          </a:p>
        </p:txBody>
      </p:sp>
      <p:sp>
        <p:nvSpPr>
          <p:cNvPr id="22" name="投影片編號版面配置區 21"/>
          <p:cNvSpPr>
            <a:spLocks noGrp="1"/>
          </p:cNvSpPr>
          <p:nvPr>
            <p:ph type="sldNum" sz="quarter" idx="15"/>
          </p:nvPr>
        </p:nvSpPr>
        <p:spPr/>
        <p:txBody>
          <a:bodyPr rtlCol="0"/>
          <a:lstStyle/>
          <a:p>
            <a:fld id="{E6C2E30B-CE4D-41B9-B5C7-C90C0DC2A27B}" type="slidenum">
              <a:rPr lang="en-US" smtClean="0"/>
              <a:t>‹#›</a:t>
            </a:fld>
            <a:endParaRPr lang="en-US"/>
          </a:p>
        </p:txBody>
      </p:sp>
      <p:sp>
        <p:nvSpPr>
          <p:cNvPr id="23" name="頁尾版面配置區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657225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3" name="橢圓 12"/>
          <p:cNvSpPr/>
          <p:nvPr/>
        </p:nvSpPr>
        <p:spPr>
          <a:xfrm>
            <a:off x="6117336" y="4286250"/>
            <a:ext cx="41148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標題 1"/>
          <p:cNvSpPr>
            <a:spLocks noGrp="1"/>
          </p:cNvSpPr>
          <p:nvPr>
            <p:ph type="title"/>
          </p:nvPr>
        </p:nvSpPr>
        <p:spPr>
          <a:xfrm rot="5400000">
            <a:off x="2512600" y="2400300"/>
            <a:ext cx="4732020" cy="342900"/>
          </a:xfrm>
        </p:spPr>
        <p:txBody>
          <a:bodyPr anchor="b"/>
          <a:lstStyle>
            <a:lvl1pPr algn="l">
              <a:buNone/>
              <a:defRPr sz="15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462915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5074349" y="198597"/>
            <a:ext cx="1143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67437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1" name="矩形 10"/>
          <p:cNvSpPr/>
          <p:nvPr/>
        </p:nvSpPr>
        <p:spPr bwMode="auto">
          <a:xfrm>
            <a:off x="6629400" y="0"/>
            <a:ext cx="2286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直線接點 11"/>
          <p:cNvSpPr>
            <a:spLocks noChangeShapeType="1"/>
          </p:cNvSpPr>
          <p:nvPr/>
        </p:nvSpPr>
        <p:spPr bwMode="auto">
          <a:xfrm>
            <a:off x="668655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9" name="直線接點 18"/>
          <p:cNvSpPr>
            <a:spLocks noChangeShapeType="1"/>
          </p:cNvSpPr>
          <p:nvPr/>
        </p:nvSpPr>
        <p:spPr bwMode="auto">
          <a:xfrm>
            <a:off x="46863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0" name="直線接點 19"/>
          <p:cNvSpPr>
            <a:spLocks noChangeShapeType="1"/>
          </p:cNvSpPr>
          <p:nvPr/>
        </p:nvSpPr>
        <p:spPr bwMode="auto">
          <a:xfrm>
            <a:off x="4644222"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7" name="日期版面配置區 16"/>
          <p:cNvSpPr>
            <a:spLocks noGrp="1"/>
          </p:cNvSpPr>
          <p:nvPr>
            <p:ph type="dt" sz="half" idx="10"/>
          </p:nvPr>
        </p:nvSpPr>
        <p:spPr/>
        <p:txBody>
          <a:bodyPr rtlCol="0"/>
          <a:lstStyle/>
          <a:p>
            <a:fld id="{B637C7B9-4E9F-4963-8468-5EC88C5AFB90}" type="datetimeFigureOut">
              <a:rPr lang="en-US" smtClean="0"/>
              <a:t>11/2/2017</a:t>
            </a:fld>
            <a:endParaRPr lang="en-US"/>
          </a:p>
        </p:txBody>
      </p:sp>
      <p:sp>
        <p:nvSpPr>
          <p:cNvPr id="18" name="投影片編號版面配置區 17"/>
          <p:cNvSpPr>
            <a:spLocks noGrp="1"/>
          </p:cNvSpPr>
          <p:nvPr>
            <p:ph type="sldNum" sz="quarter" idx="11"/>
          </p:nvPr>
        </p:nvSpPr>
        <p:spPr/>
        <p:txBody>
          <a:bodyPr rtlCol="0"/>
          <a:lstStyle/>
          <a:p>
            <a:fld id="{E6C2E30B-CE4D-41B9-B5C7-C90C0DC2A27B}" type="slidenum">
              <a:rPr lang="en-US" smtClean="0"/>
              <a:t>‹#›</a:t>
            </a:fld>
            <a:endParaRPr lang="en-US"/>
          </a:p>
        </p:txBody>
      </p:sp>
      <p:sp>
        <p:nvSpPr>
          <p:cNvPr id="21" name="頁尾版面配置區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657225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22" name="標題版面配置區 21"/>
          <p:cNvSpPr>
            <a:spLocks noGrp="1"/>
          </p:cNvSpPr>
          <p:nvPr>
            <p:ph type="title"/>
          </p:nvPr>
        </p:nvSpPr>
        <p:spPr>
          <a:xfrm>
            <a:off x="342900" y="205979"/>
            <a:ext cx="5600700" cy="857250"/>
          </a:xfrm>
          <a:prstGeom prst="rect">
            <a:avLst/>
          </a:prstGeom>
        </p:spPr>
        <p:txBody>
          <a:bodyPr vert="horz" anchor="b">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342900" y="1200150"/>
            <a:ext cx="5600700" cy="3655314"/>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rot="5400000">
            <a:off x="5692140" y="811389"/>
            <a:ext cx="1508760" cy="288036"/>
          </a:xfrm>
          <a:prstGeom prst="rect">
            <a:avLst/>
          </a:prstGeom>
        </p:spPr>
        <p:txBody>
          <a:bodyPr vert="horz" anchor="ctr" anchorCtr="0"/>
          <a:lstStyle>
            <a:lvl1pPr algn="r" eaLnBrk="1" latinLnBrk="0" hangingPunct="1">
              <a:defRPr kumimoji="0" sz="900">
                <a:solidFill>
                  <a:schemeClr val="tx2"/>
                </a:solidFill>
              </a:defRPr>
            </a:lvl1pPr>
          </a:lstStyle>
          <a:p>
            <a:fld id="{B637C7B9-4E9F-4963-8468-5EC88C5AFB90}" type="datetimeFigureOut">
              <a:rPr lang="en-US" smtClean="0"/>
              <a:t>11/2/2017</a:t>
            </a:fld>
            <a:endParaRPr lang="en-US"/>
          </a:p>
        </p:txBody>
      </p:sp>
      <p:sp>
        <p:nvSpPr>
          <p:cNvPr id="3" name="頁尾版面配置區 2"/>
          <p:cNvSpPr>
            <a:spLocks noGrp="1"/>
          </p:cNvSpPr>
          <p:nvPr>
            <p:ph type="ftr" sz="quarter" idx="3"/>
          </p:nvPr>
        </p:nvSpPr>
        <p:spPr>
          <a:xfrm rot="5400000">
            <a:off x="5242640" y="2802930"/>
            <a:ext cx="2400300" cy="274320"/>
          </a:xfrm>
          <a:prstGeom prst="rect">
            <a:avLst/>
          </a:prstGeom>
        </p:spPr>
        <p:txBody>
          <a:bodyPr vert="horz" anchor="ctr" anchorCtr="0"/>
          <a:lstStyle>
            <a:lvl1pPr algn="l" eaLnBrk="1" latinLnBrk="0" hangingPunct="1">
              <a:defRPr kumimoji="0" sz="900">
                <a:solidFill>
                  <a:schemeClr val="tx2"/>
                </a:solidFill>
              </a:defRPr>
            </a:lvl1pPr>
          </a:lstStyle>
          <a:p>
            <a:endParaRPr lang="en-US"/>
          </a:p>
        </p:txBody>
      </p:sp>
      <p:sp>
        <p:nvSpPr>
          <p:cNvPr id="7" name="直線接點 6"/>
          <p:cNvSpPr>
            <a:spLocks noChangeShapeType="1"/>
          </p:cNvSpPr>
          <p:nvPr/>
        </p:nvSpPr>
        <p:spPr bwMode="auto">
          <a:xfrm>
            <a:off x="5715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直線接點 8"/>
          <p:cNvSpPr>
            <a:spLocks noChangeShapeType="1"/>
          </p:cNvSpPr>
          <p:nvPr/>
        </p:nvSpPr>
        <p:spPr bwMode="auto">
          <a:xfrm>
            <a:off x="67437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矩形 9"/>
          <p:cNvSpPr/>
          <p:nvPr/>
        </p:nvSpPr>
        <p:spPr bwMode="auto">
          <a:xfrm>
            <a:off x="6629400" y="0"/>
            <a:ext cx="2286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直線接點 10"/>
          <p:cNvSpPr>
            <a:spLocks noChangeShapeType="1"/>
          </p:cNvSpPr>
          <p:nvPr/>
        </p:nvSpPr>
        <p:spPr bwMode="auto">
          <a:xfrm>
            <a:off x="668655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橢圓 11"/>
          <p:cNvSpPr/>
          <p:nvPr/>
        </p:nvSpPr>
        <p:spPr>
          <a:xfrm>
            <a:off x="6117336" y="4286250"/>
            <a:ext cx="41148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投影片編號版面配置區 22"/>
          <p:cNvSpPr>
            <a:spLocks noGrp="1"/>
          </p:cNvSpPr>
          <p:nvPr>
            <p:ph type="sldNum" sz="quarter" idx="4"/>
          </p:nvPr>
        </p:nvSpPr>
        <p:spPr>
          <a:xfrm>
            <a:off x="6096762" y="4300538"/>
            <a:ext cx="457200" cy="390906"/>
          </a:xfrm>
          <a:prstGeom prst="rect">
            <a:avLst/>
          </a:prstGeom>
        </p:spPr>
        <p:txBody>
          <a:bodyPr vert="horz" anchor="ctr"/>
          <a:lstStyle>
            <a:lvl1pPr algn="ctr" eaLnBrk="1" latinLnBrk="0" hangingPunct="1">
              <a:defRPr kumimoji="0" sz="1050" b="1">
                <a:solidFill>
                  <a:srgbClr val="FFFFFF"/>
                </a:solidFill>
              </a:defRPr>
            </a:lvl1pPr>
          </a:lstStyle>
          <a:p>
            <a:fld id="{E6C2E30B-CE4D-41B9-B5C7-C90C0DC2A2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35" indent="-205735"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48" indent="-205735"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783" indent="-137156"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18" indent="-137156"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52" indent="-137156"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2988" indent="-137156"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23" indent="-137156"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457" indent="-137156"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192" indent="-137156"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9865" y="742950"/>
            <a:ext cx="6457950" cy="514350"/>
          </a:xfrm>
        </p:spPr>
        <p:txBody>
          <a:bodyPr>
            <a:noAutofit/>
          </a:bodyPr>
          <a:lstStyle/>
          <a:p>
            <a:r>
              <a:rPr lang="en-US" altLang="zh-TW" sz="3000" b="1" dirty="0">
                <a:solidFill>
                  <a:schemeClr val="tx1"/>
                </a:solidFill>
              </a:rPr>
              <a:t>UC </a:t>
            </a:r>
            <a:r>
              <a:rPr lang="en-US" sz="3000" b="1" dirty="0">
                <a:solidFill>
                  <a:schemeClr val="tx1"/>
                </a:solidFill>
              </a:rPr>
              <a:t>Davis </a:t>
            </a:r>
            <a:r>
              <a:rPr lang="zh-TW" altLang="en-US" sz="3000" b="1" dirty="0">
                <a:solidFill>
                  <a:schemeClr val="tx1"/>
                </a:solidFill>
              </a:rPr>
              <a:t>教授罗伯特</a:t>
            </a:r>
            <a:br>
              <a:rPr lang="en-US" altLang="zh-TW" sz="3000" b="1" dirty="0">
                <a:solidFill>
                  <a:schemeClr val="tx1"/>
                </a:solidFill>
              </a:rPr>
            </a:br>
            <a:r>
              <a:rPr lang="en-US" sz="3000" dirty="0">
                <a:solidFill>
                  <a:schemeClr val="tx1"/>
                </a:solidFill>
              </a:rPr>
              <a:t>UC Davis, professor Robert</a:t>
            </a:r>
            <a:endParaRPr lang="en-US" sz="3000" b="1" dirty="0">
              <a:solidFill>
                <a:schemeClr val="tx1"/>
              </a:solidFill>
            </a:endParaRPr>
          </a:p>
        </p:txBody>
      </p:sp>
      <p:sp>
        <p:nvSpPr>
          <p:cNvPr id="3" name="內容版面配置區 2"/>
          <p:cNvSpPr>
            <a:spLocks noGrp="1"/>
          </p:cNvSpPr>
          <p:nvPr>
            <p:ph sz="quarter" idx="1"/>
          </p:nvPr>
        </p:nvSpPr>
        <p:spPr>
          <a:xfrm>
            <a:off x="342900" y="1714500"/>
            <a:ext cx="6343650" cy="3067050"/>
          </a:xfrm>
        </p:spPr>
        <p:txBody>
          <a:bodyPr>
            <a:normAutofit fontScale="92500" lnSpcReduction="20000"/>
          </a:bodyPr>
          <a:lstStyle/>
          <a:p>
            <a:pPr marL="0" indent="0">
              <a:buNone/>
            </a:pPr>
            <a:r>
              <a:rPr lang="zh-TW" altLang="en-US" sz="3500" b="1" dirty="0">
                <a:solidFill>
                  <a:srgbClr val="FF0000"/>
                </a:solidFill>
              </a:rPr>
              <a:t>一周感恩五次</a:t>
            </a:r>
            <a:r>
              <a:rPr lang="zh-TW" altLang="en-US" sz="3500" dirty="0"/>
              <a:t>，這樣的人会活的更健康，更善于应付压力。</a:t>
            </a:r>
            <a:endParaRPr lang="en-US" altLang="zh-TW" sz="3500" dirty="0"/>
          </a:p>
          <a:p>
            <a:pPr marL="0" indent="0">
              <a:buNone/>
            </a:pPr>
            <a:r>
              <a:rPr lang="en-US" sz="3500" dirty="0"/>
              <a:t>He found out that he who give thanks five times a week will become healthier and better at coping with stress. </a:t>
            </a:r>
            <a:br>
              <a:rPr lang="en-US" sz="3000" dirty="0"/>
            </a:br>
            <a:endParaRPr lang="en-US" altLang="zh-TW" sz="3000" dirty="0"/>
          </a:p>
        </p:txBody>
      </p:sp>
      <p:pic>
        <p:nvPicPr>
          <p:cNvPr id="1026" name="Picture 2" descr="https://bravelets.com/img/free-form/GiveThanks-Desk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010751"/>
            <a:ext cx="2273153" cy="77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00" y="666750"/>
            <a:ext cx="6057900" cy="742948"/>
          </a:xfrm>
        </p:spPr>
        <p:txBody>
          <a:bodyPr>
            <a:normAutofit fontScale="90000"/>
          </a:bodyPr>
          <a:lstStyle/>
          <a:p>
            <a:r>
              <a:rPr lang="zh-TW" altLang="en-US" sz="3300" b="1" dirty="0">
                <a:solidFill>
                  <a:schemeClr val="tx1"/>
                </a:solidFill>
              </a:rPr>
              <a:t>常常</a:t>
            </a:r>
            <a:r>
              <a:rPr lang="zh-TW" altLang="en-US" sz="3300" b="1" dirty="0">
                <a:solidFill>
                  <a:srgbClr val="FF0000"/>
                </a:solidFill>
              </a:rPr>
              <a:t>发怨言</a:t>
            </a:r>
            <a:r>
              <a:rPr lang="zh-TW" altLang="en-US" sz="3300" b="1" dirty="0">
                <a:solidFill>
                  <a:schemeClr val="tx1"/>
                </a:solidFill>
              </a:rPr>
              <a:t>变成生活习惯的人</a:t>
            </a:r>
            <a:br>
              <a:rPr lang="en-US" altLang="zh-TW" sz="3300" b="1" dirty="0">
                <a:solidFill>
                  <a:schemeClr val="tx1"/>
                </a:solidFill>
              </a:rPr>
            </a:br>
            <a:r>
              <a:rPr lang="en-US" altLang="zh-TW" sz="3100" b="1" dirty="0">
                <a:solidFill>
                  <a:schemeClr val="tx1"/>
                </a:solidFill>
              </a:rPr>
              <a:t>Life of people who complains</a:t>
            </a:r>
            <a:endParaRPr lang="en-US" sz="3100" b="1" dirty="0">
              <a:solidFill>
                <a:schemeClr val="tx1"/>
              </a:solidFill>
            </a:endParaRPr>
          </a:p>
        </p:txBody>
      </p:sp>
      <p:sp>
        <p:nvSpPr>
          <p:cNvPr id="3" name="內容版面配置區 2"/>
          <p:cNvSpPr>
            <a:spLocks noGrp="1"/>
          </p:cNvSpPr>
          <p:nvPr>
            <p:ph sz="quarter" idx="1"/>
          </p:nvPr>
        </p:nvSpPr>
        <p:spPr>
          <a:xfrm>
            <a:off x="342900" y="1657350"/>
            <a:ext cx="5600700" cy="3323987"/>
          </a:xfrm>
        </p:spPr>
        <p:txBody>
          <a:bodyPr>
            <a:normAutofit fontScale="77500" lnSpcReduction="20000"/>
          </a:bodyPr>
          <a:lstStyle/>
          <a:p>
            <a:r>
              <a:rPr lang="zh-TW" altLang="en-US" sz="4100" b="1" dirty="0">
                <a:solidFill>
                  <a:srgbClr val="FF0000"/>
                </a:solidFill>
              </a:rPr>
              <a:t>對神不</a:t>
            </a:r>
            <a:r>
              <a:rPr lang="zh-CN" altLang="en-US" sz="4100" b="1" dirty="0">
                <a:solidFill>
                  <a:srgbClr val="FF0000"/>
                </a:solidFill>
              </a:rPr>
              <a:t>信</a:t>
            </a:r>
            <a:r>
              <a:rPr lang="zh-TW" altLang="en-US" sz="4100" b="1" dirty="0">
                <a:solidFill>
                  <a:srgbClr val="FF0000"/>
                </a:solidFill>
              </a:rPr>
              <a:t>任</a:t>
            </a:r>
            <a:endParaRPr lang="en-US" altLang="zh-CN" sz="4100" dirty="0"/>
          </a:p>
          <a:p>
            <a:r>
              <a:rPr lang="en-US" altLang="zh-CN" sz="4100" dirty="0"/>
              <a:t>Not trusting God</a:t>
            </a:r>
          </a:p>
          <a:p>
            <a:r>
              <a:rPr lang="zh-CN" altLang="en-US" sz="4100" b="1" dirty="0">
                <a:solidFill>
                  <a:srgbClr val="FF0000"/>
                </a:solidFill>
              </a:rPr>
              <a:t>自我为中心</a:t>
            </a:r>
            <a:r>
              <a:rPr lang="zh-CN" altLang="en-US" sz="4100" dirty="0"/>
              <a:t>，</a:t>
            </a:r>
            <a:r>
              <a:rPr lang="zh-TW" altLang="en-US" sz="4100" b="1" dirty="0">
                <a:solidFill>
                  <a:srgbClr val="FF0000"/>
                </a:solidFill>
              </a:rPr>
              <a:t>心中沒有神</a:t>
            </a:r>
            <a:endParaRPr lang="en-US" altLang="zh-CN" sz="4100" dirty="0"/>
          </a:p>
          <a:p>
            <a:r>
              <a:rPr lang="en-US" altLang="zh-CN" sz="4100" dirty="0"/>
              <a:t>Self-centeredness, godless in his eyes</a:t>
            </a:r>
          </a:p>
          <a:p>
            <a:r>
              <a:rPr lang="zh-CN" altLang="en-US" sz="4100" dirty="0"/>
              <a:t>神</a:t>
            </a:r>
            <a:r>
              <a:rPr lang="zh-TW" altLang="en-US" sz="4100" dirty="0"/>
              <a:t>是</a:t>
            </a:r>
            <a:r>
              <a:rPr lang="zh-CN" altLang="en-US" sz="4100" b="1" dirty="0">
                <a:solidFill>
                  <a:srgbClr val="FF0000"/>
                </a:solidFill>
              </a:rPr>
              <a:t>生活的附属品</a:t>
            </a:r>
            <a:endParaRPr lang="en-US" altLang="zh-CN" sz="4100" dirty="0"/>
          </a:p>
          <a:p>
            <a:r>
              <a:rPr lang="en-US" sz="4100" dirty="0"/>
              <a:t>God is his accessory</a:t>
            </a:r>
          </a:p>
          <a:p>
            <a:endParaRPr lang="en-US" sz="3000" dirty="0"/>
          </a:p>
        </p:txBody>
      </p:sp>
      <p:pic>
        <p:nvPicPr>
          <p:cNvPr id="7170" name="Picture 2" descr="http://images.clipartof.com/small/1047189-Royalty-Free-RF-Clip-Art-Illustration-Of-A-Cartoon-Black-And-White-Outline-Design-Of-A-Customer-Going-To-Compl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87760"/>
            <a:ext cx="1269764" cy="119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8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00050" y="814390"/>
            <a:ext cx="6057900" cy="3300413"/>
          </a:xfrm>
        </p:spPr>
        <p:txBody>
          <a:bodyPr/>
          <a:lstStyle/>
          <a:p>
            <a:pPr marL="0" indent="0">
              <a:buNone/>
            </a:pPr>
            <a:r>
              <a:rPr lang="zh-TW" altLang="en-US" sz="3000" dirty="0"/>
              <a:t>「</a:t>
            </a:r>
            <a:r>
              <a:rPr lang="en-US" sz="3000" dirty="0"/>
              <a:t> </a:t>
            </a:r>
            <a:r>
              <a:rPr lang="zh-CN" altLang="en-US" sz="3000" dirty="0"/>
              <a:t>弟兄们，你们</a:t>
            </a:r>
            <a:r>
              <a:rPr lang="zh-CN" altLang="en-US" sz="3000" b="1" dirty="0">
                <a:solidFill>
                  <a:srgbClr val="FF0000"/>
                </a:solidFill>
              </a:rPr>
              <a:t>要谨慎</a:t>
            </a:r>
            <a:r>
              <a:rPr lang="zh-CN" altLang="en-US" sz="3000" dirty="0"/>
              <a:t>，免得你们中间或有人</a:t>
            </a:r>
            <a:r>
              <a:rPr lang="zh-CN" altLang="en-US" sz="3000" b="1" dirty="0">
                <a:solidFill>
                  <a:srgbClr val="FF0000"/>
                </a:solidFill>
              </a:rPr>
              <a:t>存着不信的恶心</a:t>
            </a:r>
            <a:r>
              <a:rPr lang="zh-CN" altLang="en-US" sz="3000" dirty="0"/>
              <a:t>，把永生神离弃了。</a:t>
            </a:r>
            <a:r>
              <a:rPr lang="zh-TW" altLang="en-US" sz="3000" dirty="0"/>
              <a:t>」（來</a:t>
            </a:r>
            <a:r>
              <a:rPr lang="en-US" sz="3000" dirty="0"/>
              <a:t>3:12</a:t>
            </a:r>
            <a:r>
              <a:rPr lang="zh-TW" altLang="en-US" sz="3000" dirty="0"/>
              <a:t>）</a:t>
            </a:r>
            <a:endParaRPr lang="en-US" sz="3000" dirty="0"/>
          </a:p>
          <a:p>
            <a:endParaRPr lang="en-US" dirty="0"/>
          </a:p>
        </p:txBody>
      </p:sp>
      <p:pic>
        <p:nvPicPr>
          <p:cNvPr id="8194" name="Picture 2" descr="http://escapetoreality.files.wordpress.com/2013/07/mr_grum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76550"/>
            <a:ext cx="2171700" cy="191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7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50" y="1028701"/>
            <a:ext cx="6000750" cy="3255836"/>
          </a:xfrm>
        </p:spPr>
        <p:txBody>
          <a:bodyPr>
            <a:normAutofit/>
          </a:bodyPr>
          <a:lstStyle/>
          <a:p>
            <a:pPr marL="0" indent="0">
              <a:buNone/>
            </a:pPr>
            <a:r>
              <a:rPr lang="en-US" sz="2700" b="1" dirty="0">
                <a:solidFill>
                  <a:srgbClr val="FF0000"/>
                </a:solidFill>
              </a:rPr>
              <a:t>See to it, </a:t>
            </a:r>
            <a:r>
              <a:rPr lang="en-US" sz="2700" dirty="0"/>
              <a:t>brothers and sisters, that none of you has</a:t>
            </a:r>
            <a:r>
              <a:rPr lang="en-US" sz="2700" b="1" dirty="0">
                <a:solidFill>
                  <a:srgbClr val="FF0000"/>
                </a:solidFill>
              </a:rPr>
              <a:t> a sinful, unbelieving heart </a:t>
            </a:r>
            <a:r>
              <a:rPr lang="en-US" sz="2700" dirty="0"/>
              <a:t>that turns away from the living God. (Hebrews 3:12)</a:t>
            </a:r>
          </a:p>
        </p:txBody>
      </p:sp>
      <p:pic>
        <p:nvPicPr>
          <p:cNvPr id="4" name="Picture 2" descr="http://escapetoreality.files.wordpress.com/2013/07/mr_grum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28950"/>
            <a:ext cx="2171700" cy="191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1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285750" y="857251"/>
            <a:ext cx="5886450" cy="3471863"/>
          </a:xfrm>
        </p:spPr>
        <p:txBody>
          <a:bodyPr>
            <a:normAutofit lnSpcReduction="10000"/>
          </a:bodyPr>
          <a:lstStyle/>
          <a:p>
            <a:r>
              <a:rPr lang="zh-CN" altLang="en-US" sz="3000" dirty="0"/>
              <a:t>一旦察觉到自己陷入抱怨时，</a:t>
            </a:r>
            <a:r>
              <a:rPr lang="zh-CN" altLang="en-US" sz="3000" b="1" dirty="0">
                <a:solidFill>
                  <a:srgbClr val="FF0000"/>
                </a:solidFill>
              </a:rPr>
              <a:t>赶快认罪悔改，来信靠神</a:t>
            </a:r>
            <a:r>
              <a:rPr lang="zh-CN" altLang="en-US" sz="3000" dirty="0"/>
              <a:t>，我们就能进入有神同在的安息所。</a:t>
            </a:r>
            <a:endParaRPr lang="en-US" altLang="zh-CN" sz="3000" dirty="0"/>
          </a:p>
          <a:p>
            <a:r>
              <a:rPr lang="en-US" altLang="zh-TW" sz="3000" dirty="0"/>
              <a:t>Once we complained about our situation, we must confess our sins to God and trust in Him. We will then enter His presence.</a:t>
            </a:r>
            <a:endParaRPr lang="en-US" dirty="0"/>
          </a:p>
          <a:p>
            <a:endParaRPr lang="en-US" dirty="0"/>
          </a:p>
        </p:txBody>
      </p:sp>
      <p:pic>
        <p:nvPicPr>
          <p:cNvPr id="4" name="Picture 2" descr="http://www.financialgazette.co.zw/wp-content/uploads/Stop-complai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56235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285750" y="209551"/>
            <a:ext cx="5886450" cy="4648200"/>
          </a:xfrm>
        </p:spPr>
        <p:txBody>
          <a:bodyPr>
            <a:normAutofit/>
          </a:bodyPr>
          <a:lstStyle/>
          <a:p>
            <a:r>
              <a:rPr lang="zh-TW" altLang="en-US" sz="3000" dirty="0"/>
              <a:t>用</a:t>
            </a:r>
            <a:r>
              <a:rPr lang="zh-TW" altLang="en-US" sz="3000" b="1" dirty="0">
                <a:solidFill>
                  <a:srgbClr val="FF0000"/>
                </a:solidFill>
              </a:rPr>
              <a:t>感谢和赞美神</a:t>
            </a:r>
            <a:r>
              <a:rPr lang="zh-TW" altLang="en-US" sz="3000" dirty="0"/>
              <a:t>來取代抱怨，</a:t>
            </a:r>
            <a:r>
              <a:rPr lang="zh-CN" altLang="en-US" sz="3000" b="1" dirty="0">
                <a:solidFill>
                  <a:srgbClr val="FF0000"/>
                </a:solidFill>
              </a:rPr>
              <a:t>神</a:t>
            </a:r>
            <a:r>
              <a:rPr lang="zh-TW" altLang="en-US" sz="3000" b="1" dirty="0">
                <a:solidFill>
                  <a:srgbClr val="FF0000"/>
                </a:solidFill>
              </a:rPr>
              <a:t>的大能</a:t>
            </a:r>
            <a:r>
              <a:rPr lang="zh-CN" altLang="en-US" sz="3000" dirty="0"/>
              <a:t>将会在我们身上</a:t>
            </a:r>
            <a:r>
              <a:rPr lang="zh-TW" altLang="en-US" sz="3000" dirty="0"/>
              <a:t>动工</a:t>
            </a:r>
            <a:r>
              <a:rPr lang="zh-CN" altLang="en-US" sz="3000" dirty="0"/>
              <a:t>。</a:t>
            </a:r>
            <a:endParaRPr lang="en-US" altLang="zh-CN" sz="3000" dirty="0"/>
          </a:p>
          <a:p>
            <a:r>
              <a:rPr lang="en-US" altLang="zh-TW" sz="3000" b="1" dirty="0">
                <a:solidFill>
                  <a:srgbClr val="FF0000"/>
                </a:solidFill>
              </a:rPr>
              <a:t>Give thanks and praise God </a:t>
            </a:r>
            <a:r>
              <a:rPr lang="en-US" altLang="zh-TW" sz="3000" dirty="0"/>
              <a:t>to</a:t>
            </a:r>
            <a:r>
              <a:rPr lang="en-US" altLang="zh-TW" sz="3000" dirty="0">
                <a:solidFill>
                  <a:srgbClr val="FF0000"/>
                </a:solidFill>
              </a:rPr>
              <a:t> </a:t>
            </a:r>
            <a:r>
              <a:rPr lang="en-US" altLang="zh-TW" sz="3000" dirty="0"/>
              <a:t>replace complaining,</a:t>
            </a:r>
            <a:r>
              <a:rPr lang="zh-TW" altLang="en-US" sz="3000" dirty="0"/>
              <a:t> </a:t>
            </a:r>
            <a:r>
              <a:rPr lang="en-US" altLang="zh-TW" sz="3000" b="1" dirty="0">
                <a:solidFill>
                  <a:srgbClr val="FF0000"/>
                </a:solidFill>
              </a:rPr>
              <a:t>His Power </a:t>
            </a:r>
            <a:r>
              <a:rPr lang="en-US" altLang="zh-TW" sz="3000" dirty="0"/>
              <a:t>will then do wonderful things for us. </a:t>
            </a:r>
          </a:p>
          <a:p>
            <a:endParaRPr lang="en-US" altLang="zh-TW" b="1" dirty="0">
              <a:solidFill>
                <a:srgbClr val="C00000"/>
              </a:solidFill>
            </a:endParaRPr>
          </a:p>
          <a:p>
            <a:r>
              <a:rPr lang="zh-TW" altLang="en-US" sz="2400" b="1" dirty="0">
                <a:solidFill>
                  <a:srgbClr val="C00000"/>
                </a:solidFill>
              </a:rPr>
              <a:t>「</a:t>
            </a:r>
            <a:r>
              <a:rPr lang="zh-CN" altLang="en-US" sz="2400" b="1" dirty="0">
                <a:solidFill>
                  <a:srgbClr val="C00000"/>
                </a:solidFill>
              </a:rPr>
              <a:t>除</a:t>
            </a:r>
            <a:r>
              <a:rPr lang="zh-TW" altLang="en-US" sz="2400" b="1" dirty="0">
                <a:solidFill>
                  <a:srgbClr val="C00000"/>
                </a:solidFill>
              </a:rPr>
              <a:t>去</a:t>
            </a:r>
            <a:r>
              <a:rPr lang="zh-CN" altLang="en-US" sz="2400" b="1" dirty="0">
                <a:solidFill>
                  <a:srgbClr val="C00000"/>
                </a:solidFill>
              </a:rPr>
              <a:t>抱怨的运动</a:t>
            </a:r>
            <a:r>
              <a:rPr lang="zh-TW" altLang="en-US" sz="2400" b="1" dirty="0">
                <a:solidFill>
                  <a:srgbClr val="C00000"/>
                </a:solidFill>
              </a:rPr>
              <a:t>」</a:t>
            </a:r>
            <a:endParaRPr lang="en-US" sz="2400" b="1" dirty="0">
              <a:solidFill>
                <a:srgbClr val="C00000"/>
              </a:solidFill>
            </a:endParaRPr>
          </a:p>
          <a:p>
            <a:r>
              <a:rPr lang="en-US" sz="2400" dirty="0"/>
              <a:t>The movement to stop complaining</a:t>
            </a:r>
          </a:p>
          <a:p>
            <a:endParaRPr lang="en-US" dirty="0"/>
          </a:p>
        </p:txBody>
      </p:sp>
      <p:pic>
        <p:nvPicPr>
          <p:cNvPr id="4" name="Picture 2" descr="http://www.financialgazette.co.zw/wp-content/uploads/Stop-complai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533651"/>
            <a:ext cx="1152704" cy="124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3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00" y="985838"/>
            <a:ext cx="5600700" cy="531317"/>
          </a:xfrm>
        </p:spPr>
        <p:txBody>
          <a:bodyPr>
            <a:normAutofit fontScale="90000"/>
          </a:bodyPr>
          <a:lstStyle/>
          <a:p>
            <a:r>
              <a:rPr lang="zh-TW" altLang="en-US" sz="4050" b="1" dirty="0">
                <a:solidFill>
                  <a:schemeClr val="tx1"/>
                </a:solidFill>
              </a:rPr>
              <a:t>二、知足感恩的</a:t>
            </a:r>
            <a:r>
              <a:rPr lang="zh-TW" altLang="en-US" sz="4050" b="1" dirty="0">
                <a:solidFill>
                  <a:srgbClr val="FF0000"/>
                </a:solidFill>
              </a:rPr>
              <a:t>态度</a:t>
            </a:r>
            <a:br>
              <a:rPr lang="en-US" altLang="zh-TW" sz="4050" b="1" dirty="0">
                <a:solidFill>
                  <a:srgbClr val="FF0000"/>
                </a:solidFill>
              </a:rPr>
            </a:br>
            <a:r>
              <a:rPr lang="en-US" sz="3100" b="1" dirty="0">
                <a:solidFill>
                  <a:srgbClr val="FF0000"/>
                </a:solidFill>
              </a:rPr>
              <a:t>The Attitude of Gratitude</a:t>
            </a:r>
          </a:p>
        </p:txBody>
      </p:sp>
      <p:sp>
        <p:nvSpPr>
          <p:cNvPr id="3" name="內容版面配置區 2"/>
          <p:cNvSpPr>
            <a:spLocks noGrp="1"/>
          </p:cNvSpPr>
          <p:nvPr>
            <p:ph sz="quarter" idx="1"/>
          </p:nvPr>
        </p:nvSpPr>
        <p:spPr>
          <a:xfrm>
            <a:off x="228600" y="1628776"/>
            <a:ext cx="6172200" cy="3305174"/>
          </a:xfrm>
        </p:spPr>
        <p:txBody>
          <a:bodyPr>
            <a:normAutofit lnSpcReduction="10000"/>
          </a:bodyPr>
          <a:lstStyle/>
          <a:p>
            <a:pPr marL="0" indent="0">
              <a:buNone/>
            </a:pPr>
            <a:r>
              <a:rPr lang="zh-TW" altLang="en-US" sz="2700" dirty="0"/>
              <a:t>「</a:t>
            </a:r>
            <a:r>
              <a:rPr lang="zh-CN" altLang="en-US" sz="2700" dirty="0"/>
              <a:t>因为我们没有带什么到世上来，也不能带什么去。</a:t>
            </a:r>
            <a:r>
              <a:rPr lang="zh-CN" altLang="en-US" sz="2700" b="1" dirty="0">
                <a:solidFill>
                  <a:srgbClr val="FF0000"/>
                </a:solidFill>
              </a:rPr>
              <a:t>只要有衣有食，就当知足。</a:t>
            </a:r>
            <a:r>
              <a:rPr lang="zh-TW" altLang="en-US" sz="2700" dirty="0"/>
              <a:t>」</a:t>
            </a:r>
            <a:r>
              <a:rPr lang="en-US" sz="2700" dirty="0"/>
              <a:t>(</a:t>
            </a:r>
            <a:r>
              <a:rPr lang="zh-TW" altLang="en-US" sz="2700" dirty="0"/>
              <a:t>提前</a:t>
            </a:r>
            <a:r>
              <a:rPr lang="en-US" sz="2700" dirty="0"/>
              <a:t>6:7-8)</a:t>
            </a:r>
          </a:p>
          <a:p>
            <a:pPr marL="0" indent="0">
              <a:buNone/>
            </a:pPr>
            <a:r>
              <a:rPr lang="en-US" sz="2700" dirty="0"/>
              <a:t>For we brought nothing into the world, and we can take nothing out of it. </a:t>
            </a:r>
            <a:r>
              <a:rPr lang="en-US" sz="2700" b="1" dirty="0">
                <a:solidFill>
                  <a:srgbClr val="FF0000"/>
                </a:solidFill>
              </a:rPr>
              <a:t>But if we have food and clothing, we will be content with that.</a:t>
            </a:r>
            <a:r>
              <a:rPr lang="en-US" sz="2700" dirty="0"/>
              <a:t> (1 Timothy 6:7-8)</a:t>
            </a:r>
          </a:p>
          <a:p>
            <a:pPr marL="0" indent="0">
              <a:buNone/>
            </a:pPr>
            <a:endParaRPr lang="en-US" sz="3000" dirty="0"/>
          </a:p>
          <a:p>
            <a:endParaRPr lang="en-US" dirty="0"/>
          </a:p>
        </p:txBody>
      </p:sp>
    </p:spTree>
    <p:extLst>
      <p:ext uri="{BB962C8B-B14F-4D97-AF65-F5344CB8AC3E}">
        <p14:creationId xmlns:p14="http://schemas.microsoft.com/office/powerpoint/2010/main" val="34313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42900" y="1028701"/>
            <a:ext cx="5886450" cy="3214688"/>
          </a:xfrm>
        </p:spPr>
        <p:txBody>
          <a:bodyPr>
            <a:normAutofit/>
          </a:bodyPr>
          <a:lstStyle/>
          <a:p>
            <a:pPr marL="0" indent="0">
              <a:buNone/>
            </a:pPr>
            <a:r>
              <a:rPr lang="zh-TW" altLang="en-US" sz="2700" dirty="0"/>
              <a:t>「知足</a:t>
            </a:r>
            <a:r>
              <a:rPr lang="en-US" sz="2700" dirty="0"/>
              <a:t> </a:t>
            </a:r>
            <a:r>
              <a:rPr lang="zh-TW" altLang="en-US" sz="2700" dirty="0"/>
              <a:t>                          」在希臘文是指人處在</a:t>
            </a:r>
            <a:r>
              <a:rPr lang="zh-TW" altLang="en-US" sz="2700" b="1" dirty="0">
                <a:solidFill>
                  <a:srgbClr val="FF0000"/>
                </a:solidFill>
              </a:rPr>
              <a:t>任何環境下用正面思想</a:t>
            </a:r>
            <a:r>
              <a:rPr lang="zh-TW" altLang="en-US" sz="2700" dirty="0"/>
              <a:t>帶來滿足感。</a:t>
            </a:r>
            <a:endParaRPr lang="en-US" altLang="zh-TW" sz="2700" dirty="0"/>
          </a:p>
          <a:p>
            <a:pPr marL="0" indent="0">
              <a:buNone/>
            </a:pPr>
            <a:r>
              <a:rPr lang="en-US" altLang="zh-TW" sz="2700" dirty="0"/>
              <a:t>‘Contentment’ in Greek means to </a:t>
            </a:r>
            <a:r>
              <a:rPr lang="en-US" altLang="zh-TW" sz="2700" b="1" dirty="0">
                <a:solidFill>
                  <a:srgbClr val="FF0000"/>
                </a:solidFill>
              </a:rPr>
              <a:t>use positive</a:t>
            </a:r>
            <a:r>
              <a:rPr lang="zh-TW" altLang="en-US" sz="2700" b="1" dirty="0">
                <a:solidFill>
                  <a:srgbClr val="FF0000"/>
                </a:solidFill>
              </a:rPr>
              <a:t> </a:t>
            </a:r>
            <a:r>
              <a:rPr lang="en-US" altLang="zh-TW" sz="2700" b="1" dirty="0">
                <a:solidFill>
                  <a:srgbClr val="FF0000"/>
                </a:solidFill>
              </a:rPr>
              <a:t>thoughts</a:t>
            </a:r>
            <a:r>
              <a:rPr lang="zh-TW" altLang="en-US" sz="2700" b="1" dirty="0">
                <a:solidFill>
                  <a:srgbClr val="FF0000"/>
                </a:solidFill>
              </a:rPr>
              <a:t> </a:t>
            </a:r>
            <a:r>
              <a:rPr lang="en-US" altLang="zh-TW" sz="2700" b="1" dirty="0">
                <a:solidFill>
                  <a:srgbClr val="FF0000"/>
                </a:solidFill>
              </a:rPr>
              <a:t>under</a:t>
            </a:r>
            <a:r>
              <a:rPr lang="zh-TW" altLang="en-US" sz="2700" b="1" dirty="0">
                <a:solidFill>
                  <a:srgbClr val="FF0000"/>
                </a:solidFill>
              </a:rPr>
              <a:t> </a:t>
            </a:r>
            <a:r>
              <a:rPr lang="en-US" altLang="zh-TW" sz="2700" b="1" dirty="0">
                <a:solidFill>
                  <a:srgbClr val="FF0000"/>
                </a:solidFill>
              </a:rPr>
              <a:t>any circumstances</a:t>
            </a:r>
            <a:r>
              <a:rPr lang="zh-TW" altLang="en-US" sz="2700" dirty="0"/>
              <a:t> </a:t>
            </a:r>
            <a:r>
              <a:rPr lang="en-US" altLang="zh-TW" sz="2700" dirty="0"/>
              <a:t>to bring</a:t>
            </a:r>
            <a:r>
              <a:rPr lang="zh-TW" altLang="en-US" sz="2700" dirty="0"/>
              <a:t> </a:t>
            </a:r>
            <a:r>
              <a:rPr lang="en-US" altLang="zh-TW" sz="2700" dirty="0"/>
              <a:t>satisfaction. </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04029"/>
            <a:ext cx="2534019" cy="132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 ajrkesqhsovme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37394"/>
            <a:ext cx="2623096" cy="41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93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00" y="797422"/>
            <a:ext cx="5600700" cy="531317"/>
          </a:xfrm>
        </p:spPr>
        <p:txBody>
          <a:bodyPr>
            <a:normAutofit fontScale="90000"/>
          </a:bodyPr>
          <a:lstStyle/>
          <a:p>
            <a:r>
              <a:rPr lang="zh-TW" altLang="en-US" sz="3600" b="1" dirty="0">
                <a:solidFill>
                  <a:schemeClr val="tx1"/>
                </a:solidFill>
              </a:rPr>
              <a:t>使徒保罗的见证</a:t>
            </a:r>
            <a:endParaRPr lang="en-US" sz="3600" b="1" dirty="0">
              <a:solidFill>
                <a:schemeClr val="tx1"/>
              </a:solidFill>
            </a:endParaRPr>
          </a:p>
        </p:txBody>
      </p:sp>
      <p:sp>
        <p:nvSpPr>
          <p:cNvPr id="3" name="內容版面配置區 2"/>
          <p:cNvSpPr>
            <a:spLocks noGrp="1"/>
          </p:cNvSpPr>
          <p:nvPr>
            <p:ph sz="quarter" idx="1"/>
          </p:nvPr>
        </p:nvSpPr>
        <p:spPr>
          <a:xfrm>
            <a:off x="342900" y="1371601"/>
            <a:ext cx="6115050" cy="2871788"/>
          </a:xfrm>
        </p:spPr>
        <p:txBody>
          <a:bodyPr>
            <a:normAutofit/>
          </a:bodyPr>
          <a:lstStyle/>
          <a:p>
            <a:pPr marL="0" indent="0">
              <a:buNone/>
            </a:pPr>
            <a:r>
              <a:rPr lang="zh-TW" altLang="en-US" sz="2700" dirty="0"/>
              <a:t>「</a:t>
            </a:r>
            <a:r>
              <a:rPr lang="zh-CN" altLang="en-US" sz="2700" dirty="0"/>
              <a:t>我无论在什么景况，都可以</a:t>
            </a:r>
            <a:r>
              <a:rPr lang="zh-CN" altLang="en-US" sz="2700" b="1" dirty="0">
                <a:solidFill>
                  <a:srgbClr val="FF0000"/>
                </a:solidFill>
              </a:rPr>
              <a:t>知足</a:t>
            </a:r>
            <a:r>
              <a:rPr lang="zh-CN" altLang="en-US" sz="2700" dirty="0"/>
              <a:t>，这是我已经学会了。我知道怎样处</a:t>
            </a:r>
            <a:r>
              <a:rPr lang="zh-CN" altLang="en-US" sz="2700" b="1" dirty="0">
                <a:solidFill>
                  <a:srgbClr val="FF0000"/>
                </a:solidFill>
              </a:rPr>
              <a:t>卑贱</a:t>
            </a:r>
            <a:r>
              <a:rPr lang="zh-CN" altLang="en-US" sz="2700" dirty="0"/>
              <a:t>，也知道怎样处</a:t>
            </a:r>
            <a:r>
              <a:rPr lang="zh-CN" altLang="en-US" sz="2700" b="1" dirty="0">
                <a:solidFill>
                  <a:srgbClr val="FF0000"/>
                </a:solidFill>
              </a:rPr>
              <a:t>丰富</a:t>
            </a:r>
            <a:r>
              <a:rPr lang="zh-CN" altLang="en-US" sz="2700" dirty="0"/>
              <a:t>、或</a:t>
            </a:r>
            <a:r>
              <a:rPr lang="zh-CN" altLang="en-US" sz="2700" b="1" dirty="0">
                <a:solidFill>
                  <a:srgbClr val="FF0000"/>
                </a:solidFill>
              </a:rPr>
              <a:t>饱足</a:t>
            </a:r>
            <a:r>
              <a:rPr lang="zh-CN" altLang="en-US" sz="2700" dirty="0"/>
              <a:t>、或</a:t>
            </a:r>
            <a:r>
              <a:rPr lang="zh-CN" altLang="en-US" sz="2700" b="1" dirty="0">
                <a:solidFill>
                  <a:srgbClr val="FF0000"/>
                </a:solidFill>
              </a:rPr>
              <a:t>饥饿</a:t>
            </a:r>
            <a:r>
              <a:rPr lang="zh-CN" altLang="en-US" sz="2700" dirty="0"/>
              <a:t>、或</a:t>
            </a:r>
            <a:r>
              <a:rPr lang="zh-CN" altLang="en-US" sz="2700" b="1" dirty="0">
                <a:solidFill>
                  <a:srgbClr val="FF0000"/>
                </a:solidFill>
              </a:rPr>
              <a:t>有余</a:t>
            </a:r>
            <a:r>
              <a:rPr lang="zh-CN" altLang="en-US" sz="2700" dirty="0"/>
              <a:t>、或</a:t>
            </a:r>
            <a:r>
              <a:rPr lang="zh-CN" altLang="en-US" sz="2700" b="1" dirty="0">
                <a:solidFill>
                  <a:srgbClr val="FF0000"/>
                </a:solidFill>
              </a:rPr>
              <a:t>缺乏</a:t>
            </a:r>
            <a:r>
              <a:rPr lang="zh-CN" altLang="en-US" sz="2700" dirty="0"/>
              <a:t>，随事随在我都得了秘诀，我靠着那加给我力量的，凡事都能作。 </a:t>
            </a:r>
            <a:r>
              <a:rPr lang="zh-TW" altLang="en-US" sz="2700" dirty="0"/>
              <a:t>」（腓</a:t>
            </a:r>
            <a:r>
              <a:rPr lang="en-US" sz="2700" dirty="0"/>
              <a:t>4:11-13</a:t>
            </a:r>
            <a:r>
              <a:rPr lang="zh-TW" altLang="en-US" sz="2700" dirty="0"/>
              <a:t>）</a:t>
            </a:r>
            <a:endParaRPr lang="en-US" altLang="zh-TW" sz="2700" dirty="0"/>
          </a:p>
          <a:p>
            <a:pPr marL="0" indent="0">
              <a:buNone/>
            </a:pPr>
            <a:endParaRPr lang="en-US" altLang="zh-TW" sz="3000" dirty="0"/>
          </a:p>
          <a:p>
            <a:pPr marL="0" indent="0">
              <a:buNone/>
            </a:pPr>
            <a:endParaRPr lang="en-US" sz="2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43350"/>
            <a:ext cx="2475310" cy="106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92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5750"/>
            <a:ext cx="5600700" cy="445592"/>
          </a:xfrm>
        </p:spPr>
        <p:txBody>
          <a:bodyPr>
            <a:normAutofit fontScale="90000"/>
          </a:bodyPr>
          <a:lstStyle/>
          <a:p>
            <a:r>
              <a:rPr lang="en-US" sz="3000" b="1" dirty="0">
                <a:solidFill>
                  <a:srgbClr val="FF0000"/>
                </a:solidFill>
              </a:rPr>
              <a:t>Testimony </a:t>
            </a:r>
            <a:r>
              <a:rPr lang="en-US" sz="3000" b="1" dirty="0">
                <a:solidFill>
                  <a:schemeClr val="tx1"/>
                </a:solidFill>
              </a:rPr>
              <a:t>of</a:t>
            </a:r>
            <a:r>
              <a:rPr lang="en-US" sz="3000" b="1" dirty="0">
                <a:solidFill>
                  <a:srgbClr val="FF0000"/>
                </a:solidFill>
              </a:rPr>
              <a:t> </a:t>
            </a:r>
            <a:r>
              <a:rPr lang="en-US" sz="3000" b="1" dirty="0">
                <a:solidFill>
                  <a:schemeClr val="tx1"/>
                </a:solidFill>
              </a:rPr>
              <a:t>apostle Paul</a:t>
            </a:r>
          </a:p>
        </p:txBody>
      </p:sp>
      <p:sp>
        <p:nvSpPr>
          <p:cNvPr id="3" name="Content Placeholder 2"/>
          <p:cNvSpPr>
            <a:spLocks noGrp="1"/>
          </p:cNvSpPr>
          <p:nvPr>
            <p:ph sz="quarter" idx="1"/>
          </p:nvPr>
        </p:nvSpPr>
        <p:spPr>
          <a:xfrm>
            <a:off x="342900" y="765455"/>
            <a:ext cx="5772150" cy="2741486"/>
          </a:xfrm>
        </p:spPr>
        <p:txBody>
          <a:bodyPr>
            <a:noAutofit/>
          </a:bodyPr>
          <a:lstStyle/>
          <a:p>
            <a:pPr marL="0" indent="0">
              <a:buNone/>
            </a:pPr>
            <a:r>
              <a:rPr lang="en-US" sz="2400" dirty="0"/>
              <a:t>I am not saying this because I am in need, for I have learned </a:t>
            </a:r>
            <a:r>
              <a:rPr lang="en-US" sz="2400" b="1" dirty="0">
                <a:solidFill>
                  <a:srgbClr val="FF0000"/>
                </a:solidFill>
              </a:rPr>
              <a:t>to be content </a:t>
            </a:r>
            <a:r>
              <a:rPr lang="en-US" sz="2400" dirty="0"/>
              <a:t>whatever the circumstances. I know what it is to be in need, and I know what it is </a:t>
            </a:r>
            <a:r>
              <a:rPr lang="en-US" sz="2400" b="1" dirty="0">
                <a:solidFill>
                  <a:srgbClr val="FF0000"/>
                </a:solidFill>
              </a:rPr>
              <a:t>to have plenty</a:t>
            </a:r>
            <a:r>
              <a:rPr lang="en-US" sz="2400" dirty="0"/>
              <a:t>. I have learned the secret of </a:t>
            </a:r>
            <a:r>
              <a:rPr lang="en-US" sz="2400" b="1" dirty="0">
                <a:solidFill>
                  <a:srgbClr val="FF0000"/>
                </a:solidFill>
              </a:rPr>
              <a:t>being content</a:t>
            </a:r>
            <a:r>
              <a:rPr lang="en-US" sz="2400" dirty="0"/>
              <a:t> in any and every situation, whether </a:t>
            </a:r>
            <a:r>
              <a:rPr lang="en-US" sz="2400" b="1" dirty="0">
                <a:solidFill>
                  <a:srgbClr val="FF0000"/>
                </a:solidFill>
              </a:rPr>
              <a:t>well fed </a:t>
            </a:r>
            <a:r>
              <a:rPr lang="en-US" sz="2400" dirty="0"/>
              <a:t>or </a:t>
            </a:r>
            <a:r>
              <a:rPr lang="en-US" sz="2400" b="1" dirty="0">
                <a:solidFill>
                  <a:srgbClr val="FF0000"/>
                </a:solidFill>
              </a:rPr>
              <a:t>hungry</a:t>
            </a:r>
            <a:r>
              <a:rPr lang="en-US" sz="2400" dirty="0"/>
              <a:t>, whether living </a:t>
            </a:r>
            <a:r>
              <a:rPr lang="en-US" sz="2400" b="1" dirty="0">
                <a:solidFill>
                  <a:srgbClr val="FF0000"/>
                </a:solidFill>
              </a:rPr>
              <a:t>in plenty </a:t>
            </a:r>
            <a:r>
              <a:rPr lang="en-US" sz="2400" dirty="0"/>
              <a:t>or </a:t>
            </a:r>
            <a:r>
              <a:rPr lang="en-US" sz="2400" b="1" dirty="0">
                <a:solidFill>
                  <a:srgbClr val="FF0000"/>
                </a:solidFill>
              </a:rPr>
              <a:t>in want</a:t>
            </a:r>
            <a:r>
              <a:rPr lang="en-US" sz="2400" dirty="0"/>
              <a:t>. I can do all this through him who gives me strength. (Philippians 4:11-13)</a:t>
            </a:r>
          </a:p>
        </p:txBody>
      </p:sp>
    </p:spTree>
    <p:extLst>
      <p:ext uri="{BB962C8B-B14F-4D97-AF65-F5344CB8AC3E}">
        <p14:creationId xmlns:p14="http://schemas.microsoft.com/office/powerpoint/2010/main" val="296756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00" y="942976"/>
            <a:ext cx="5600700" cy="531317"/>
          </a:xfrm>
        </p:spPr>
        <p:txBody>
          <a:bodyPr>
            <a:normAutofit fontScale="90000"/>
          </a:bodyPr>
          <a:lstStyle/>
          <a:p>
            <a:r>
              <a:rPr lang="zh-TW" altLang="en-US" sz="3600" b="1" dirty="0">
                <a:solidFill>
                  <a:schemeClr val="tx1"/>
                </a:solidFill>
              </a:rPr>
              <a:t>使徒保罗的见证</a:t>
            </a:r>
            <a:br>
              <a:rPr lang="en-US" altLang="zh-TW" sz="3600" b="1" dirty="0">
                <a:solidFill>
                  <a:schemeClr val="tx1"/>
                </a:solidFill>
              </a:rPr>
            </a:br>
            <a:r>
              <a:rPr lang="en-US" altLang="zh-TW" sz="3000" b="1" dirty="0">
                <a:solidFill>
                  <a:schemeClr val="tx1"/>
                </a:solidFill>
              </a:rPr>
              <a:t>Testimony of Apostle Paul</a:t>
            </a:r>
            <a:endParaRPr lang="en-US" sz="3000" b="1" dirty="0">
              <a:solidFill>
                <a:schemeClr val="tx1"/>
              </a:solidFill>
            </a:endParaRPr>
          </a:p>
        </p:txBody>
      </p:sp>
      <p:sp>
        <p:nvSpPr>
          <p:cNvPr id="3" name="內容版面配置區 2"/>
          <p:cNvSpPr>
            <a:spLocks noGrp="1"/>
          </p:cNvSpPr>
          <p:nvPr>
            <p:ph sz="quarter" idx="1"/>
          </p:nvPr>
        </p:nvSpPr>
        <p:spPr>
          <a:xfrm>
            <a:off x="228600" y="1585913"/>
            <a:ext cx="6457950" cy="3119437"/>
          </a:xfrm>
        </p:spPr>
        <p:txBody>
          <a:bodyPr>
            <a:normAutofit fontScale="85000" lnSpcReduction="10000"/>
          </a:bodyPr>
          <a:lstStyle/>
          <a:p>
            <a:r>
              <a:rPr lang="zh-CN" altLang="en-US" sz="3000" dirty="0"/>
              <a:t>对现在所处的处境感到</a:t>
            </a:r>
            <a:r>
              <a:rPr lang="zh-CN" altLang="en-US" sz="3000" b="1" dirty="0">
                <a:solidFill>
                  <a:srgbClr val="FF0000"/>
                </a:solidFill>
              </a:rPr>
              <a:t>知足</a:t>
            </a:r>
            <a:r>
              <a:rPr lang="zh-CN" altLang="en-US" sz="3000" dirty="0"/>
              <a:t>。</a:t>
            </a:r>
            <a:endParaRPr lang="en-US" altLang="zh-TW" sz="3000" dirty="0"/>
          </a:p>
          <a:p>
            <a:r>
              <a:rPr lang="en-US" sz="3000" b="1" dirty="0">
                <a:solidFill>
                  <a:srgbClr val="FF0000"/>
                </a:solidFill>
              </a:rPr>
              <a:t>Be content </a:t>
            </a:r>
            <a:r>
              <a:rPr lang="en-US" sz="3000" dirty="0"/>
              <a:t>with any circumstances. </a:t>
            </a:r>
            <a:endParaRPr lang="en-US" altLang="zh-CN" sz="3000" dirty="0"/>
          </a:p>
          <a:p>
            <a:r>
              <a:rPr lang="zh-CN" altLang="en-US" sz="3000" dirty="0"/>
              <a:t>无论顺境</a:t>
            </a:r>
            <a:r>
              <a:rPr lang="zh-TW" altLang="en-US" sz="3000" dirty="0"/>
              <a:t>或</a:t>
            </a:r>
            <a:r>
              <a:rPr lang="zh-CN" altLang="en-US" sz="3000" dirty="0"/>
              <a:t>逆境都</a:t>
            </a:r>
            <a:r>
              <a:rPr lang="zh-CN" altLang="en-US" sz="3000" b="1" dirty="0">
                <a:solidFill>
                  <a:srgbClr val="FF0000"/>
                </a:solidFill>
              </a:rPr>
              <a:t>感谢神</a:t>
            </a:r>
            <a:r>
              <a:rPr lang="zh-CN" altLang="en-US" sz="3000" dirty="0"/>
              <a:t>，我们</a:t>
            </a:r>
            <a:r>
              <a:rPr lang="zh-TW" altLang="en-US" sz="3000" dirty="0"/>
              <a:t>将会</a:t>
            </a:r>
            <a:r>
              <a:rPr lang="zh-CN" altLang="en-US" sz="3000" b="1" dirty="0">
                <a:solidFill>
                  <a:srgbClr val="FF0000"/>
                </a:solidFill>
              </a:rPr>
              <a:t>知足</a:t>
            </a:r>
            <a:r>
              <a:rPr lang="zh-TW" altLang="en-US" sz="3000" dirty="0"/>
              <a:t>并带</a:t>
            </a:r>
            <a:r>
              <a:rPr lang="zh-CN" altLang="en-US" sz="3000" dirty="0"/>
              <a:t>来</a:t>
            </a:r>
            <a:r>
              <a:rPr lang="zh-TW" altLang="en-US" sz="3000" dirty="0"/>
              <a:t>许多的</a:t>
            </a:r>
            <a:r>
              <a:rPr lang="zh-CN" altLang="en-US" sz="3000" dirty="0"/>
              <a:t>福</a:t>
            </a:r>
            <a:r>
              <a:rPr lang="zh-TW" altLang="en-US" sz="3000" dirty="0"/>
              <a:t>气</a:t>
            </a:r>
            <a:r>
              <a:rPr lang="zh-CN" altLang="en-US" sz="3000" dirty="0"/>
              <a:t>。</a:t>
            </a:r>
            <a:endParaRPr lang="en-US" altLang="zh-CN" sz="3000" dirty="0"/>
          </a:p>
          <a:p>
            <a:r>
              <a:rPr lang="en-US" sz="3000" dirty="0">
                <a:solidFill>
                  <a:srgbClr val="FF0000"/>
                </a:solidFill>
              </a:rPr>
              <a:t>Give thanks </a:t>
            </a:r>
            <a:r>
              <a:rPr lang="en-US" sz="3000" dirty="0"/>
              <a:t>to God in both good and bad situations. We will then </a:t>
            </a:r>
            <a:r>
              <a:rPr lang="en-US" sz="3000" dirty="0">
                <a:solidFill>
                  <a:srgbClr val="FF0000"/>
                </a:solidFill>
              </a:rPr>
              <a:t>be content </a:t>
            </a:r>
            <a:r>
              <a:rPr lang="en-US" sz="3000" dirty="0"/>
              <a:t>and receive even more blessings.</a:t>
            </a:r>
          </a:p>
          <a:p>
            <a:pPr marL="0" indent="0">
              <a:buNone/>
            </a:pPr>
            <a:endParaRPr lang="en-US" altLang="zh-TW" sz="3000" dirty="0"/>
          </a:p>
          <a:p>
            <a:pPr marL="0" indent="0">
              <a:buNone/>
            </a:pPr>
            <a:endParaRPr lang="en-US" sz="2100" dirty="0"/>
          </a:p>
        </p:txBody>
      </p:sp>
    </p:spTree>
    <p:extLst>
      <p:ext uri="{BB962C8B-B14F-4D97-AF65-F5344CB8AC3E}">
        <p14:creationId xmlns:p14="http://schemas.microsoft.com/office/powerpoint/2010/main" val="353723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42900" y="285750"/>
            <a:ext cx="6343650" cy="4419600"/>
          </a:xfrm>
        </p:spPr>
        <p:txBody>
          <a:bodyPr>
            <a:normAutofit lnSpcReduction="10000"/>
          </a:bodyPr>
          <a:lstStyle/>
          <a:p>
            <a:pPr marL="0" indent="0">
              <a:buNone/>
            </a:pPr>
            <a:r>
              <a:rPr lang="zh-TW" altLang="en-US" sz="3200" dirty="0">
                <a:solidFill>
                  <a:srgbClr val="FF0000"/>
                </a:solidFill>
              </a:rPr>
              <a:t>感恩</a:t>
            </a:r>
            <a:r>
              <a:rPr lang="zh-TW" altLang="en-US" sz="3200" dirty="0"/>
              <a:t>会使体内的血清素和多巴鞍升高，这</a:t>
            </a:r>
            <a:r>
              <a:rPr lang="en-US" altLang="zh-TW" sz="3200" dirty="0"/>
              <a:t>2</a:t>
            </a:r>
            <a:r>
              <a:rPr lang="zh-TW" altLang="en-US" sz="3200" dirty="0"/>
              <a:t>种化学物质可以令人产生</a:t>
            </a:r>
            <a:r>
              <a:rPr lang="zh-TW" altLang="en-US" sz="3200" b="1" dirty="0">
                <a:solidFill>
                  <a:srgbClr val="FF0000"/>
                </a:solidFill>
              </a:rPr>
              <a:t>愉悦感和满足感</a:t>
            </a:r>
            <a:r>
              <a:rPr lang="zh-TW" altLang="en-US" sz="3200" dirty="0"/>
              <a:t>。</a:t>
            </a:r>
            <a:endParaRPr lang="en-US" altLang="zh-TW" sz="3200" dirty="0"/>
          </a:p>
          <a:p>
            <a:pPr marL="0" indent="0">
              <a:buNone/>
            </a:pPr>
            <a:r>
              <a:rPr lang="en-US" sz="3200" dirty="0"/>
              <a:t>He who gives thanks will increase serotonin and dopamine content in his body. These two chemicals make people feel pleasure and satisfaction. </a:t>
            </a:r>
          </a:p>
          <a:p>
            <a:endParaRPr lang="en-US" sz="3000" dirty="0"/>
          </a:p>
        </p:txBody>
      </p:sp>
    </p:spTree>
    <p:extLst>
      <p:ext uri="{BB962C8B-B14F-4D97-AF65-F5344CB8AC3E}">
        <p14:creationId xmlns:p14="http://schemas.microsoft.com/office/powerpoint/2010/main" val="722961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50" b="1" dirty="0">
                <a:solidFill>
                  <a:schemeClr val="tx1"/>
                </a:solidFill>
              </a:rPr>
              <a:t>三、凡事谢恩的</a:t>
            </a:r>
            <a:r>
              <a:rPr lang="zh-TW" altLang="en-US" sz="4050" b="1" dirty="0">
                <a:solidFill>
                  <a:srgbClr val="FF0000"/>
                </a:solidFill>
              </a:rPr>
              <a:t>操练</a:t>
            </a:r>
            <a:br>
              <a:rPr lang="en-US" altLang="zh-TW" sz="4050" b="1" dirty="0">
                <a:solidFill>
                  <a:srgbClr val="FF0000"/>
                </a:solidFill>
              </a:rPr>
            </a:br>
            <a:r>
              <a:rPr lang="en-US" sz="3300" dirty="0">
                <a:solidFill>
                  <a:schemeClr val="tx1"/>
                </a:solidFill>
              </a:rPr>
              <a:t>The </a:t>
            </a:r>
            <a:r>
              <a:rPr lang="en-US" sz="3300" dirty="0">
                <a:solidFill>
                  <a:srgbClr val="FF0000"/>
                </a:solidFill>
              </a:rPr>
              <a:t>practice</a:t>
            </a:r>
            <a:r>
              <a:rPr lang="en-US" sz="3300" dirty="0">
                <a:solidFill>
                  <a:schemeClr val="tx1"/>
                </a:solidFill>
              </a:rPr>
              <a:t> of gratitude</a:t>
            </a:r>
            <a:endParaRPr lang="en-US" sz="3300" b="1" dirty="0">
              <a:solidFill>
                <a:schemeClr val="tx1"/>
              </a:solidFill>
            </a:endParaRPr>
          </a:p>
        </p:txBody>
      </p:sp>
      <p:sp>
        <p:nvSpPr>
          <p:cNvPr id="3" name="內容版面配置區 2"/>
          <p:cNvSpPr>
            <a:spLocks noGrp="1"/>
          </p:cNvSpPr>
          <p:nvPr>
            <p:ph sz="quarter" idx="1"/>
          </p:nvPr>
        </p:nvSpPr>
        <p:spPr>
          <a:xfrm>
            <a:off x="152400" y="1543050"/>
            <a:ext cx="6400800" cy="2743200"/>
          </a:xfrm>
        </p:spPr>
        <p:txBody>
          <a:bodyPr>
            <a:normAutofit fontScale="92500" lnSpcReduction="10000"/>
          </a:bodyPr>
          <a:lstStyle/>
          <a:p>
            <a:pPr marL="0" indent="0">
              <a:buNone/>
            </a:pPr>
            <a:r>
              <a:rPr lang="zh-TW" altLang="en-US" sz="3000" dirty="0"/>
              <a:t>「</a:t>
            </a:r>
            <a:r>
              <a:rPr lang="zh-CN" altLang="en-US" sz="3000" b="1" dirty="0">
                <a:solidFill>
                  <a:srgbClr val="FF0000"/>
                </a:solidFill>
              </a:rPr>
              <a:t>凡事谢恩</a:t>
            </a:r>
            <a:r>
              <a:rPr lang="zh-CN" altLang="en-US" sz="3000" dirty="0"/>
              <a:t>；因为这是神在基督耶稣里向你们所定的旨意。</a:t>
            </a:r>
            <a:r>
              <a:rPr lang="zh-TW" altLang="en-US" sz="3000" dirty="0"/>
              <a:t>」</a:t>
            </a:r>
            <a:endParaRPr lang="en-US" altLang="zh-TW" sz="3000" dirty="0"/>
          </a:p>
          <a:p>
            <a:pPr marL="0" indent="0">
              <a:buNone/>
            </a:pPr>
            <a:r>
              <a:rPr lang="en-US" sz="3000" dirty="0"/>
              <a:t>(</a:t>
            </a:r>
            <a:r>
              <a:rPr lang="zh-TW" altLang="en-US" sz="3000" dirty="0"/>
              <a:t>帖前</a:t>
            </a:r>
            <a:r>
              <a:rPr lang="en-US" sz="3000" dirty="0"/>
              <a:t>5:18)</a:t>
            </a:r>
          </a:p>
          <a:p>
            <a:pPr marL="0" indent="0">
              <a:buNone/>
            </a:pPr>
            <a:r>
              <a:rPr lang="en-US" sz="3000" b="1" dirty="0">
                <a:solidFill>
                  <a:srgbClr val="FF0000"/>
                </a:solidFill>
              </a:rPr>
              <a:t>Give thanks in all circumstances;</a:t>
            </a:r>
            <a:r>
              <a:rPr lang="en-US" sz="3000" dirty="0"/>
              <a:t> for this is God’s will for you in Christ Jesus. (1 The. 5:18)</a:t>
            </a:r>
          </a:p>
        </p:txBody>
      </p:sp>
      <p:pic>
        <p:nvPicPr>
          <p:cNvPr id="9218" name="Picture 2" descr="http://www.ilscorp.com/wp-content/uploads/2014/10/GIVE.THANKS.-Foo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390" y="4260112"/>
            <a:ext cx="2400300" cy="67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7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285750"/>
            <a:ext cx="6477000" cy="4638004"/>
          </a:xfrm>
        </p:spPr>
        <p:txBody>
          <a:bodyPr>
            <a:normAutofit/>
          </a:bodyPr>
          <a:lstStyle/>
          <a:p>
            <a:pPr marL="0" indent="0">
              <a:buNone/>
            </a:pPr>
            <a:r>
              <a:rPr lang="zh-TW" altLang="en-US" sz="3200" dirty="0"/>
              <a:t>「凡事謝恩</a:t>
            </a:r>
            <a:r>
              <a:rPr lang="en-US" sz="3200" dirty="0"/>
              <a:t>         </a:t>
            </a:r>
            <a:r>
              <a:rPr lang="zh-TW" altLang="en-US" sz="3200" dirty="0"/>
              <a:t>                」希臘文是指在</a:t>
            </a:r>
            <a:r>
              <a:rPr lang="zh-TW" altLang="en-US" sz="3200" b="1" dirty="0">
                <a:solidFill>
                  <a:srgbClr val="FF0000"/>
                </a:solidFill>
              </a:rPr>
              <a:t>任何境況下，大大小小的事</a:t>
            </a:r>
            <a:r>
              <a:rPr lang="zh-TW" altLang="en-US" sz="3200" dirty="0"/>
              <a:t>都要感謝神。</a:t>
            </a:r>
            <a:endParaRPr lang="en-US" altLang="zh-TW" sz="3200" dirty="0"/>
          </a:p>
          <a:p>
            <a:pPr marL="0" indent="0">
              <a:buNone/>
            </a:pPr>
            <a:r>
              <a:rPr lang="en-US" altLang="zh-TW" sz="3200" dirty="0"/>
              <a:t>‘</a:t>
            </a:r>
            <a:r>
              <a:rPr lang="en-US" sz="3200" dirty="0"/>
              <a:t>Give thanks in all circumstances</a:t>
            </a:r>
            <a:r>
              <a:rPr lang="en-US" altLang="zh-TW" sz="3200" dirty="0"/>
              <a:t>’ in Greek means</a:t>
            </a:r>
            <a:r>
              <a:rPr lang="zh-TW" altLang="en-US" sz="3200" dirty="0"/>
              <a:t> </a:t>
            </a:r>
            <a:r>
              <a:rPr lang="en-US" altLang="zh-TW" sz="3200" dirty="0"/>
              <a:t>to give</a:t>
            </a:r>
            <a:r>
              <a:rPr lang="zh-TW" altLang="en-US" sz="3200" dirty="0"/>
              <a:t> </a:t>
            </a:r>
            <a:r>
              <a:rPr lang="en-US" altLang="zh-TW" sz="3200" dirty="0"/>
              <a:t>thanks</a:t>
            </a:r>
            <a:r>
              <a:rPr lang="zh-TW" altLang="en-US" sz="3200" dirty="0"/>
              <a:t> </a:t>
            </a:r>
            <a:r>
              <a:rPr lang="en-US" altLang="zh-TW" sz="3200" dirty="0"/>
              <a:t>to God in </a:t>
            </a:r>
            <a:r>
              <a:rPr lang="en-US" altLang="zh-TW" sz="3200" dirty="0">
                <a:solidFill>
                  <a:srgbClr val="FF0000"/>
                </a:solidFill>
              </a:rPr>
              <a:t>all sorts of situation, regardless</a:t>
            </a:r>
            <a:r>
              <a:rPr lang="zh-TW" altLang="en-US" sz="3200" dirty="0">
                <a:solidFill>
                  <a:srgbClr val="FF0000"/>
                </a:solidFill>
              </a:rPr>
              <a:t> </a:t>
            </a:r>
            <a:r>
              <a:rPr lang="en-US" altLang="zh-TW" sz="3200" dirty="0">
                <a:solidFill>
                  <a:srgbClr val="FF0000"/>
                </a:solidFill>
              </a:rPr>
              <a:t>of how major</a:t>
            </a:r>
            <a:r>
              <a:rPr lang="zh-TW" altLang="en-US" sz="3200" dirty="0">
                <a:solidFill>
                  <a:srgbClr val="FF0000"/>
                </a:solidFill>
              </a:rPr>
              <a:t> </a:t>
            </a:r>
            <a:r>
              <a:rPr lang="en-US" altLang="zh-TW" sz="3200" dirty="0"/>
              <a:t>they</a:t>
            </a:r>
            <a:r>
              <a:rPr lang="zh-TW" altLang="en-US" sz="3200" dirty="0"/>
              <a:t> </a:t>
            </a:r>
            <a:r>
              <a:rPr lang="en-US" altLang="zh-TW" sz="3200" dirty="0"/>
              <a:t>may be.</a:t>
            </a:r>
            <a:endParaRPr lang="en-US" sz="3200" dirty="0"/>
          </a:p>
        </p:txBody>
      </p:sp>
      <p:pic>
        <p:nvPicPr>
          <p:cNvPr id="4" name="Picture 3" descr="https://bible.fhl.net/new/gfont/20/202065a36e2020.png"/>
          <p:cNvPicPr/>
          <p:nvPr/>
        </p:nvPicPr>
        <p:blipFill>
          <a:blip r:embed="rId2">
            <a:extLst>
              <a:ext uri="{28A0092B-C50C-407E-A947-70E740481C1C}">
                <a14:useLocalDpi xmlns:a14="http://schemas.microsoft.com/office/drawing/2010/main" val="0"/>
              </a:ext>
            </a:extLst>
          </a:blip>
          <a:srcRect/>
          <a:stretch>
            <a:fillRect/>
          </a:stretch>
        </p:blipFill>
        <p:spPr bwMode="auto">
          <a:xfrm>
            <a:off x="2286003" y="438150"/>
            <a:ext cx="628650" cy="381000"/>
          </a:xfrm>
          <a:prstGeom prst="rect">
            <a:avLst/>
          </a:prstGeom>
          <a:noFill/>
          <a:ln>
            <a:noFill/>
          </a:ln>
        </p:spPr>
      </p:pic>
      <p:pic>
        <p:nvPicPr>
          <p:cNvPr id="5" name="Picture 4" descr="https://bible.fhl.net/new/gfont/70/70616e7469a2.png"/>
          <p:cNvPicPr/>
          <p:nvPr/>
        </p:nvPicPr>
        <p:blipFill>
          <a:blip r:embed="rId3">
            <a:extLst>
              <a:ext uri="{28A0092B-C50C-407E-A947-70E740481C1C}">
                <a14:useLocalDpi xmlns:a14="http://schemas.microsoft.com/office/drawing/2010/main" val="0"/>
              </a:ext>
            </a:extLst>
          </a:blip>
          <a:srcRect/>
          <a:stretch>
            <a:fillRect/>
          </a:stretch>
        </p:blipFill>
        <p:spPr bwMode="auto">
          <a:xfrm>
            <a:off x="2914653" y="451177"/>
            <a:ext cx="653650" cy="321767"/>
          </a:xfrm>
          <a:prstGeom prst="rect">
            <a:avLst/>
          </a:prstGeom>
          <a:noFill/>
          <a:ln>
            <a:noFill/>
          </a:ln>
        </p:spPr>
      </p:pic>
      <p:pic>
        <p:nvPicPr>
          <p:cNvPr id="6" name="Picture 5" descr="https://bible.fhl.net/new/gfont/65/65756a6361726973746569a574657b.png"/>
          <p:cNvPicPr/>
          <p:nvPr/>
        </p:nvPicPr>
        <p:blipFill>
          <a:blip r:embed="rId4">
            <a:extLst>
              <a:ext uri="{28A0092B-C50C-407E-A947-70E740481C1C}">
                <a14:useLocalDpi xmlns:a14="http://schemas.microsoft.com/office/drawing/2010/main" val="0"/>
              </a:ext>
            </a:extLst>
          </a:blip>
          <a:srcRect/>
          <a:stretch>
            <a:fillRect/>
          </a:stretch>
        </p:blipFill>
        <p:spPr bwMode="auto">
          <a:xfrm>
            <a:off x="3711305" y="438150"/>
            <a:ext cx="1419828" cy="318413"/>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720" y="4170385"/>
            <a:ext cx="2958703" cy="83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55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8199"/>
            <a:ext cx="5600700" cy="642938"/>
          </a:xfrm>
        </p:spPr>
        <p:txBody>
          <a:bodyPr>
            <a:noAutofit/>
          </a:bodyPr>
          <a:lstStyle/>
          <a:p>
            <a:r>
              <a:rPr lang="zh-TW" altLang="en-US" sz="3000" b="1" dirty="0">
                <a:solidFill>
                  <a:schemeClr val="tx1"/>
                </a:solidFill>
              </a:rPr>
              <a:t>三、凡事谢恩的</a:t>
            </a:r>
            <a:r>
              <a:rPr lang="zh-TW" altLang="en-US" sz="3000" b="1" dirty="0">
                <a:solidFill>
                  <a:srgbClr val="FF0000"/>
                </a:solidFill>
              </a:rPr>
              <a:t>操练</a:t>
            </a:r>
            <a:br>
              <a:rPr lang="en-US" altLang="zh-TW" sz="3000" b="1" dirty="0">
                <a:solidFill>
                  <a:srgbClr val="FF0000"/>
                </a:solidFill>
              </a:rPr>
            </a:br>
            <a:r>
              <a:rPr lang="en-US" sz="3000" dirty="0">
                <a:solidFill>
                  <a:schemeClr val="tx1"/>
                </a:solidFill>
              </a:rPr>
              <a:t>The </a:t>
            </a:r>
            <a:r>
              <a:rPr lang="en-US" sz="3000" dirty="0">
                <a:solidFill>
                  <a:srgbClr val="FF0000"/>
                </a:solidFill>
              </a:rPr>
              <a:t>practice</a:t>
            </a:r>
            <a:r>
              <a:rPr lang="en-US" sz="3000" dirty="0">
                <a:solidFill>
                  <a:schemeClr val="tx1"/>
                </a:solidFill>
              </a:rPr>
              <a:t> of gratitude</a:t>
            </a:r>
            <a:endParaRPr lang="en-US" sz="3000" b="1" dirty="0">
              <a:solidFill>
                <a:srgbClr val="FF0000"/>
              </a:solidFill>
            </a:endParaRPr>
          </a:p>
        </p:txBody>
      </p:sp>
      <p:sp>
        <p:nvSpPr>
          <p:cNvPr id="3" name="內容版面配置區 2"/>
          <p:cNvSpPr>
            <a:spLocks noGrp="1"/>
          </p:cNvSpPr>
          <p:nvPr>
            <p:ph sz="quarter" idx="1"/>
          </p:nvPr>
        </p:nvSpPr>
        <p:spPr>
          <a:xfrm>
            <a:off x="342900" y="1757362"/>
            <a:ext cx="5829300" cy="2528888"/>
          </a:xfrm>
        </p:spPr>
        <p:txBody>
          <a:bodyPr>
            <a:normAutofit/>
          </a:bodyPr>
          <a:lstStyle/>
          <a:p>
            <a:pPr marL="0" indent="0">
              <a:buNone/>
            </a:pPr>
            <a:r>
              <a:rPr lang="zh-CN" altLang="en-US" sz="3000" dirty="0"/>
              <a:t>真正改变这个世界的是</a:t>
            </a:r>
            <a:r>
              <a:rPr lang="zh-CN" altLang="en-US" sz="3000" b="1" dirty="0">
                <a:solidFill>
                  <a:srgbClr val="FF0000"/>
                </a:solidFill>
              </a:rPr>
              <a:t>将抱怨转化</a:t>
            </a:r>
            <a:r>
              <a:rPr lang="zh-TW" altLang="en-US" sz="3000" b="1" dirty="0">
                <a:solidFill>
                  <a:srgbClr val="FF0000"/>
                </a:solidFill>
              </a:rPr>
              <a:t>为</a:t>
            </a:r>
            <a:r>
              <a:rPr lang="zh-CN" altLang="en-US" sz="3000" b="1" dirty="0">
                <a:solidFill>
                  <a:srgbClr val="FF0000"/>
                </a:solidFill>
              </a:rPr>
              <a:t>异象的人</a:t>
            </a:r>
            <a:r>
              <a:rPr lang="zh-CN" altLang="en-US" sz="3000" dirty="0"/>
              <a:t>。</a:t>
            </a:r>
            <a:endParaRPr lang="en-US" altLang="zh-CN" sz="3000" dirty="0"/>
          </a:p>
          <a:p>
            <a:pPr marL="0" indent="0">
              <a:buNone/>
            </a:pPr>
            <a:r>
              <a:rPr lang="en-US" sz="3000" dirty="0"/>
              <a:t>He who can change the world is one who turns complaints into visions. </a:t>
            </a:r>
          </a:p>
        </p:txBody>
      </p:sp>
      <p:pic>
        <p:nvPicPr>
          <p:cNvPr id="9218" name="Picture 2" descr="http://www.ilscorp.com/wp-content/uploads/2014/10/GIVE.THANKS.-Foo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870024"/>
            <a:ext cx="2959826" cy="83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6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649513"/>
            <a:ext cx="5600700" cy="642938"/>
          </a:xfrm>
        </p:spPr>
        <p:txBody>
          <a:bodyPr>
            <a:normAutofit fontScale="90000"/>
          </a:bodyPr>
          <a:lstStyle/>
          <a:p>
            <a:r>
              <a:rPr lang="zh-TW" altLang="en-US" sz="4050" dirty="0">
                <a:solidFill>
                  <a:schemeClr val="tx1"/>
                </a:solidFill>
              </a:rPr>
              <a:t>操练</a:t>
            </a:r>
            <a:r>
              <a:rPr lang="zh-TW" altLang="en-US" sz="4050" b="1" dirty="0">
                <a:solidFill>
                  <a:srgbClr val="FF0000"/>
                </a:solidFill>
              </a:rPr>
              <a:t>「凡事谢恩」</a:t>
            </a:r>
            <a:br>
              <a:rPr lang="en-US" altLang="zh-TW" sz="4050" b="1" dirty="0">
                <a:solidFill>
                  <a:srgbClr val="FF0000"/>
                </a:solidFill>
              </a:rPr>
            </a:br>
            <a:r>
              <a:rPr lang="en-US" altLang="zh-TW" sz="2700" b="1" dirty="0">
                <a:solidFill>
                  <a:srgbClr val="FF0000"/>
                </a:solidFill>
              </a:rPr>
              <a:t>The practice of “Giving thanks”</a:t>
            </a:r>
            <a:endParaRPr lang="en-US" sz="2700" b="1" dirty="0">
              <a:solidFill>
                <a:srgbClr val="FF0000"/>
              </a:solidFill>
            </a:endParaRPr>
          </a:p>
        </p:txBody>
      </p:sp>
      <p:sp>
        <p:nvSpPr>
          <p:cNvPr id="3" name="內容版面配置區 2"/>
          <p:cNvSpPr>
            <a:spLocks noGrp="1"/>
          </p:cNvSpPr>
          <p:nvPr>
            <p:ph sz="quarter" idx="1"/>
          </p:nvPr>
        </p:nvSpPr>
        <p:spPr>
          <a:xfrm>
            <a:off x="228600" y="1714502"/>
            <a:ext cx="6629400" cy="2357438"/>
          </a:xfrm>
        </p:spPr>
        <p:txBody>
          <a:bodyPr>
            <a:noAutofit/>
          </a:bodyPr>
          <a:lstStyle/>
          <a:p>
            <a:pPr marL="0" indent="0">
              <a:buNone/>
            </a:pPr>
            <a:r>
              <a:rPr lang="zh-TW" altLang="en-US" sz="2700" dirty="0"/>
              <a:t>为</a:t>
            </a:r>
            <a:r>
              <a:rPr lang="zh-TW" altLang="en-US" sz="2700" b="1" dirty="0">
                <a:solidFill>
                  <a:srgbClr val="FF0000"/>
                </a:solidFill>
              </a:rPr>
              <a:t>「已得到的，曾经拥有的」或「正失去或在苦难中」</a:t>
            </a:r>
            <a:r>
              <a:rPr lang="zh-TW" altLang="en-US" sz="2700" dirty="0"/>
              <a:t>感谢神</a:t>
            </a:r>
            <a:endParaRPr lang="en-US" altLang="zh-TW" sz="2700" dirty="0"/>
          </a:p>
          <a:p>
            <a:pPr marL="0" indent="0">
              <a:buNone/>
            </a:pPr>
            <a:r>
              <a:rPr lang="en-US" altLang="zh-TW" sz="2700" dirty="0"/>
              <a:t>Thank God for what I gained/once had or am losing/suffering.</a:t>
            </a:r>
          </a:p>
        </p:txBody>
      </p:sp>
      <p:pic>
        <p:nvPicPr>
          <p:cNvPr id="4" name="Picture 2" descr="http://www.evantarver.com/wp-content/uploads/2015/11/Happy-Workpl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71324"/>
            <a:ext cx="2376706" cy="114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8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42900" y="814389"/>
            <a:ext cx="6229350" cy="3451130"/>
          </a:xfrm>
        </p:spPr>
        <p:txBody>
          <a:bodyPr>
            <a:normAutofit/>
          </a:bodyPr>
          <a:lstStyle/>
          <a:p>
            <a:r>
              <a:rPr lang="zh-TW" altLang="en-US" sz="3000" dirty="0"/>
              <a:t>懂得感恩的人是</a:t>
            </a:r>
            <a:r>
              <a:rPr lang="zh-TW" altLang="en-US" sz="3000" b="1" dirty="0">
                <a:solidFill>
                  <a:srgbClr val="FF0000"/>
                </a:solidFill>
              </a:rPr>
              <a:t>一位积极的人！</a:t>
            </a:r>
            <a:endParaRPr lang="en-US" altLang="zh-TW" sz="3000" dirty="0"/>
          </a:p>
          <a:p>
            <a:r>
              <a:rPr lang="en-US" altLang="zh-TW" sz="3000" b="1" dirty="0">
                <a:solidFill>
                  <a:srgbClr val="FF0000"/>
                </a:solidFill>
              </a:rPr>
              <a:t>A positive person </a:t>
            </a:r>
            <a:r>
              <a:rPr lang="en-US" altLang="zh-TW" sz="3000" b="1" dirty="0"/>
              <a:t>knows how to give thanks!</a:t>
            </a:r>
          </a:p>
          <a:p>
            <a:r>
              <a:rPr lang="zh-TW" altLang="en-US" sz="3000" dirty="0"/>
              <a:t>懂得感恩的人是</a:t>
            </a:r>
            <a:r>
              <a:rPr lang="zh-TW" altLang="en-US" sz="3000" b="1" dirty="0">
                <a:solidFill>
                  <a:srgbClr val="FF0000"/>
                </a:solidFill>
              </a:rPr>
              <a:t>一位充满活力的人！</a:t>
            </a:r>
          </a:p>
          <a:p>
            <a:r>
              <a:rPr lang="en-US" sz="3000" b="1" dirty="0">
                <a:solidFill>
                  <a:srgbClr val="FF0000"/>
                </a:solidFill>
              </a:rPr>
              <a:t>An energetic  person </a:t>
            </a:r>
            <a:r>
              <a:rPr lang="en-US" sz="3000" b="1" dirty="0"/>
              <a:t>knows how to give thanks!</a:t>
            </a:r>
          </a:p>
        </p:txBody>
      </p:sp>
      <p:pic>
        <p:nvPicPr>
          <p:cNvPr id="2050" name="Picture 2" descr="http://selfstorageinsider.com/files/2014/11/Thank-Yo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09950"/>
            <a:ext cx="1426029" cy="128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9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dirty="0"/>
          </a:p>
        </p:txBody>
      </p:sp>
      <p:sp>
        <p:nvSpPr>
          <p:cNvPr id="3" name="內容版面配置區 2"/>
          <p:cNvSpPr>
            <a:spLocks noGrp="1"/>
          </p:cNvSpPr>
          <p:nvPr>
            <p:ph sz="quarter" idx="1"/>
          </p:nvPr>
        </p:nvSpPr>
        <p:spPr>
          <a:xfrm>
            <a:off x="342900" y="1457325"/>
            <a:ext cx="6229350" cy="2808192"/>
          </a:xfrm>
        </p:spPr>
        <p:txBody>
          <a:bodyPr>
            <a:normAutofit/>
          </a:bodyPr>
          <a:lstStyle/>
          <a:p>
            <a:r>
              <a:rPr lang="zh-TW" altLang="en-US" sz="3000" dirty="0"/>
              <a:t>懂得感恩的人是一個</a:t>
            </a:r>
            <a:r>
              <a:rPr lang="zh-TW" altLang="en-US" sz="3000" b="1" dirty="0">
                <a:solidFill>
                  <a:srgbClr val="FF0000"/>
                </a:solidFill>
              </a:rPr>
              <a:t>快乐的人！</a:t>
            </a:r>
            <a:endParaRPr lang="en-US" altLang="zh-TW" sz="3000" b="1" dirty="0">
              <a:solidFill>
                <a:srgbClr val="FF0000"/>
              </a:solidFill>
            </a:endParaRPr>
          </a:p>
          <a:p>
            <a:r>
              <a:rPr lang="en-US" sz="3000" b="1" dirty="0">
                <a:solidFill>
                  <a:srgbClr val="FF0000"/>
                </a:solidFill>
              </a:rPr>
              <a:t>A happy person </a:t>
            </a:r>
            <a:r>
              <a:rPr lang="en-US" sz="3000" b="1" dirty="0"/>
              <a:t>is one who knows how to give thanks!</a:t>
            </a:r>
          </a:p>
        </p:txBody>
      </p:sp>
      <p:pic>
        <p:nvPicPr>
          <p:cNvPr id="10242" name="Picture 2" descr="http://www.evantarver.com/wp-content/uploads/2015/11/Happy-Workpl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86152"/>
            <a:ext cx="2806148" cy="135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6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613" y="513696"/>
            <a:ext cx="5600700" cy="857250"/>
          </a:xfrm>
        </p:spPr>
        <p:txBody>
          <a:bodyPr>
            <a:normAutofit fontScale="90000"/>
          </a:bodyPr>
          <a:lstStyle/>
          <a:p>
            <a:r>
              <a:rPr lang="zh-TW" altLang="en-US" sz="4050" b="1" dirty="0">
                <a:solidFill>
                  <a:srgbClr val="FF0000"/>
                </a:solidFill>
              </a:rPr>
              <a:t>默想时刻 </a:t>
            </a:r>
            <a:br>
              <a:rPr lang="en-US" altLang="zh-TW" sz="4050" b="1" dirty="0">
                <a:solidFill>
                  <a:srgbClr val="FF0000"/>
                </a:solidFill>
              </a:rPr>
            </a:br>
            <a:r>
              <a:rPr lang="en-US" altLang="zh-TW" sz="4050" b="1" dirty="0">
                <a:solidFill>
                  <a:srgbClr val="FF0000"/>
                </a:solidFill>
              </a:rPr>
              <a:t>Meditation time</a:t>
            </a:r>
            <a:endParaRPr lang="en-US" sz="4050" b="1" dirty="0">
              <a:solidFill>
                <a:srgbClr val="FF0000"/>
              </a:solidFill>
            </a:endParaRPr>
          </a:p>
        </p:txBody>
      </p:sp>
      <p:sp>
        <p:nvSpPr>
          <p:cNvPr id="3" name="內容版面配置區 2"/>
          <p:cNvSpPr>
            <a:spLocks noGrp="1"/>
          </p:cNvSpPr>
          <p:nvPr>
            <p:ph sz="quarter" idx="1"/>
          </p:nvPr>
        </p:nvSpPr>
        <p:spPr>
          <a:xfrm>
            <a:off x="342900" y="1543051"/>
            <a:ext cx="5886450" cy="2741486"/>
          </a:xfrm>
        </p:spPr>
        <p:txBody>
          <a:bodyPr/>
          <a:lstStyle/>
          <a:p>
            <a:pPr marL="0" indent="0">
              <a:buNone/>
            </a:pPr>
            <a:r>
              <a:rPr lang="en-US" sz="3000" dirty="0"/>
              <a:t>1. </a:t>
            </a:r>
            <a:r>
              <a:rPr lang="zh-TW" altLang="en-US" sz="3000" b="1" dirty="0">
                <a:solidFill>
                  <a:srgbClr val="FF0000"/>
                </a:solidFill>
              </a:rPr>
              <a:t>今年</a:t>
            </a:r>
            <a:r>
              <a:rPr lang="zh-TW" altLang="en-US" sz="3000" dirty="0"/>
              <a:t>有没有值得向神感恩及向人感谢的事？</a:t>
            </a:r>
            <a:endParaRPr lang="en-US" altLang="zh-TW" sz="3000" dirty="0"/>
          </a:p>
          <a:p>
            <a:pPr marL="0" indent="0">
              <a:buNone/>
            </a:pPr>
            <a:r>
              <a:rPr lang="en-US" sz="3000" dirty="0"/>
              <a:t>    Is there anything worth giving thanks to </a:t>
            </a:r>
            <a:r>
              <a:rPr lang="en-US" sz="3000" b="1" dirty="0">
                <a:solidFill>
                  <a:srgbClr val="FF0000"/>
                </a:solidFill>
              </a:rPr>
              <a:t>this year</a:t>
            </a:r>
            <a:r>
              <a:rPr lang="en-US" sz="3000" dirty="0"/>
              <a:t>?</a:t>
            </a:r>
          </a:p>
          <a:p>
            <a:endParaRPr lang="en-US" dirty="0"/>
          </a:p>
        </p:txBody>
      </p:sp>
      <p:pic>
        <p:nvPicPr>
          <p:cNvPr id="1026" name="Picture 2" descr="https://encrypted-tbn3.gstatic.com/images?q=tbn:ANd9GcTtcvB1Jid4D71ItOp1aeuY4ZFBnfbIqyLERIHZUhRSbThP0F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83806"/>
            <a:ext cx="1719262" cy="120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3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438150"/>
            <a:ext cx="5600700" cy="857250"/>
          </a:xfrm>
        </p:spPr>
        <p:txBody>
          <a:bodyPr>
            <a:normAutofit fontScale="90000"/>
          </a:bodyPr>
          <a:lstStyle/>
          <a:p>
            <a:r>
              <a:rPr lang="zh-TW" altLang="en-US" sz="4050" b="1" dirty="0">
                <a:solidFill>
                  <a:srgbClr val="FF0000"/>
                </a:solidFill>
              </a:rPr>
              <a:t>默想时刻 </a:t>
            </a:r>
            <a:br>
              <a:rPr lang="en-US" altLang="zh-TW" sz="4050" b="1" dirty="0">
                <a:solidFill>
                  <a:srgbClr val="FF0000"/>
                </a:solidFill>
              </a:rPr>
            </a:br>
            <a:r>
              <a:rPr lang="en-US" altLang="zh-TW" sz="4050" b="1" dirty="0">
                <a:solidFill>
                  <a:srgbClr val="FF0000"/>
                </a:solidFill>
              </a:rPr>
              <a:t>Meditation time</a:t>
            </a:r>
            <a:endParaRPr lang="en-US" sz="4050" b="1" dirty="0">
              <a:solidFill>
                <a:srgbClr val="FF0000"/>
              </a:solidFill>
            </a:endParaRPr>
          </a:p>
        </p:txBody>
      </p:sp>
      <p:sp>
        <p:nvSpPr>
          <p:cNvPr id="3" name="內容版面配置區 2"/>
          <p:cNvSpPr>
            <a:spLocks noGrp="1"/>
          </p:cNvSpPr>
          <p:nvPr>
            <p:ph sz="quarter" idx="1"/>
          </p:nvPr>
        </p:nvSpPr>
        <p:spPr>
          <a:xfrm>
            <a:off x="342900" y="1543051"/>
            <a:ext cx="5943600" cy="2741486"/>
          </a:xfrm>
        </p:spPr>
        <p:txBody>
          <a:bodyPr/>
          <a:lstStyle/>
          <a:p>
            <a:pPr marL="0" indent="0">
              <a:buNone/>
            </a:pPr>
            <a:r>
              <a:rPr lang="en-US" sz="3000" dirty="0"/>
              <a:t>2. </a:t>
            </a:r>
            <a:r>
              <a:rPr lang="zh-TW" altLang="en-US" sz="3000" b="1" dirty="0">
                <a:solidFill>
                  <a:srgbClr val="FF0000"/>
                </a:solidFill>
              </a:rPr>
              <a:t>一生中</a:t>
            </a:r>
            <a:r>
              <a:rPr lang="zh-TW" altLang="en-US" sz="3000" dirty="0"/>
              <a:t>我们有没有值得感恩的事？</a:t>
            </a:r>
            <a:endParaRPr lang="en-US" altLang="zh-TW" sz="3000" dirty="0"/>
          </a:p>
          <a:p>
            <a:pPr marL="0" indent="0">
              <a:buNone/>
            </a:pPr>
            <a:r>
              <a:rPr lang="en-US" sz="3000" dirty="0"/>
              <a:t>    Is there anything </a:t>
            </a:r>
            <a:r>
              <a:rPr lang="en-US" sz="3000" dirty="0">
                <a:solidFill>
                  <a:srgbClr val="FF0000"/>
                </a:solidFill>
              </a:rPr>
              <a:t>in our lives </a:t>
            </a:r>
            <a:r>
              <a:rPr lang="en-US" sz="3000" dirty="0"/>
              <a:t>worth giving thanks to?</a:t>
            </a:r>
          </a:p>
          <a:p>
            <a:pPr marL="0" indent="0">
              <a:buNone/>
            </a:pPr>
            <a:endParaRPr lang="en-US" sz="3000" dirty="0"/>
          </a:p>
          <a:p>
            <a:endParaRPr lang="en-US" dirty="0"/>
          </a:p>
        </p:txBody>
      </p:sp>
      <p:pic>
        <p:nvPicPr>
          <p:cNvPr id="1026" name="Picture 2" descr="https://encrypted-tbn3.gstatic.com/images?q=tbn:ANd9GcTtcvB1Jid4D71ItOp1aeuY4ZFBnfbIqyLERIHZUhRSbThP0F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89987"/>
            <a:ext cx="2105354" cy="147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6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19200" y="580723"/>
            <a:ext cx="3048000" cy="1477060"/>
          </a:xfrm>
        </p:spPr>
        <p:txBody>
          <a:bodyPr>
            <a:noAutofit/>
          </a:bodyPr>
          <a:lstStyle/>
          <a:p>
            <a:r>
              <a:rPr lang="zh-TW" altLang="en-US" sz="5400" dirty="0">
                <a:solidFill>
                  <a:srgbClr val="FF0000"/>
                </a:solidFill>
              </a:rPr>
              <a:t>献上感恩</a:t>
            </a:r>
            <a:br>
              <a:rPr lang="en-US" altLang="zh-TW" sz="5400" dirty="0">
                <a:solidFill>
                  <a:schemeClr val="tx1"/>
                </a:solidFill>
              </a:rPr>
            </a:br>
            <a:r>
              <a:rPr lang="en-US" altLang="zh-TW" sz="3300" dirty="0">
                <a:solidFill>
                  <a:schemeClr val="tx1"/>
                </a:solidFill>
              </a:rPr>
              <a:t>Give Thanks</a:t>
            </a:r>
            <a:endParaRPr lang="en-US" sz="3300" dirty="0">
              <a:solidFill>
                <a:schemeClr val="tx1"/>
              </a:solidFill>
            </a:endParaRPr>
          </a:p>
        </p:txBody>
      </p:sp>
      <p:sp>
        <p:nvSpPr>
          <p:cNvPr id="3" name="副標題 2"/>
          <p:cNvSpPr>
            <a:spLocks noGrp="1"/>
          </p:cNvSpPr>
          <p:nvPr>
            <p:ph type="subTitle" idx="1"/>
          </p:nvPr>
        </p:nvSpPr>
        <p:spPr>
          <a:xfrm>
            <a:off x="1771650" y="2828926"/>
            <a:ext cx="4400550" cy="771525"/>
          </a:xfrm>
        </p:spPr>
        <p:txBody>
          <a:bodyPr>
            <a:noAutofit/>
          </a:bodyPr>
          <a:lstStyle/>
          <a:p>
            <a:r>
              <a:rPr lang="zh-TW" altLang="en-US" sz="2400" dirty="0">
                <a:solidFill>
                  <a:schemeClr val="tx1"/>
                </a:solidFill>
              </a:rPr>
              <a:t>民数记</a:t>
            </a:r>
            <a:r>
              <a:rPr lang="en-US" sz="2400" dirty="0">
                <a:solidFill>
                  <a:schemeClr val="tx1"/>
                </a:solidFill>
              </a:rPr>
              <a:t>11</a:t>
            </a:r>
            <a:r>
              <a:rPr lang="zh-TW" altLang="en-US" sz="2400" dirty="0">
                <a:solidFill>
                  <a:schemeClr val="tx1"/>
                </a:solidFill>
              </a:rPr>
              <a:t>：</a:t>
            </a:r>
            <a:r>
              <a:rPr lang="en-US" sz="2400" dirty="0">
                <a:solidFill>
                  <a:schemeClr val="tx1"/>
                </a:solidFill>
              </a:rPr>
              <a:t>1 Num. 11:1</a:t>
            </a:r>
          </a:p>
          <a:p>
            <a:r>
              <a:rPr lang="zh-TW" altLang="en-US" sz="2400" dirty="0">
                <a:solidFill>
                  <a:schemeClr val="tx1"/>
                </a:solidFill>
              </a:rPr>
              <a:t>提前</a:t>
            </a:r>
            <a:r>
              <a:rPr lang="en-US" sz="2400" dirty="0">
                <a:solidFill>
                  <a:schemeClr val="tx1"/>
                </a:solidFill>
              </a:rPr>
              <a:t>6:7-8 1 Timothy 6:7-8</a:t>
            </a:r>
            <a:endParaRPr lang="en-US" altLang="zh-TW" sz="2400" dirty="0">
              <a:solidFill>
                <a:schemeClr val="tx1"/>
              </a:solidFill>
            </a:endParaRPr>
          </a:p>
          <a:p>
            <a:r>
              <a:rPr lang="zh-TW" altLang="en-US" sz="2400" dirty="0">
                <a:solidFill>
                  <a:schemeClr val="tx1"/>
                </a:solidFill>
              </a:rPr>
              <a:t>帖前</a:t>
            </a:r>
            <a:r>
              <a:rPr lang="en-US" sz="2400" dirty="0">
                <a:solidFill>
                  <a:schemeClr val="tx1"/>
                </a:solidFill>
              </a:rPr>
              <a:t>5:18   1 The. 5:18</a:t>
            </a:r>
          </a:p>
        </p:txBody>
      </p:sp>
      <p:sp>
        <p:nvSpPr>
          <p:cNvPr id="4" name="AutoShape 2" descr="Image result for 感恩"/>
          <p:cNvSpPr>
            <a:spLocks noChangeAspect="1" noChangeArrowheads="1"/>
          </p:cNvSpPr>
          <p:nvPr/>
        </p:nvSpPr>
        <p:spPr bwMode="auto">
          <a:xfrm>
            <a:off x="116681" y="545426"/>
            <a:ext cx="228600" cy="2057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descr="Image result for 感恩"/>
          <p:cNvSpPr>
            <a:spLocks noChangeAspect="1" noChangeArrowheads="1"/>
          </p:cNvSpPr>
          <p:nvPr/>
        </p:nvSpPr>
        <p:spPr bwMode="auto">
          <a:xfrm>
            <a:off x="230981" y="648297"/>
            <a:ext cx="228600" cy="2057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0" name="Picture 6" descr="Image result for 感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105" y="1114427"/>
            <a:ext cx="2457450" cy="163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2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14350"/>
            <a:ext cx="5600700" cy="574179"/>
          </a:xfrm>
        </p:spPr>
        <p:txBody>
          <a:bodyPr>
            <a:noAutofit/>
          </a:bodyPr>
          <a:lstStyle/>
          <a:p>
            <a:r>
              <a:rPr lang="zh-TW" altLang="en-US" sz="3000" b="1" dirty="0">
                <a:solidFill>
                  <a:schemeClr val="tx1"/>
                </a:solidFill>
              </a:rPr>
              <a:t>一、</a:t>
            </a:r>
            <a:r>
              <a:rPr lang="zh-TW" altLang="en-US" sz="3000" b="1" dirty="0">
                <a:solidFill>
                  <a:srgbClr val="FF0000"/>
                </a:solidFill>
              </a:rPr>
              <a:t>去除</a:t>
            </a:r>
            <a:r>
              <a:rPr lang="zh-TW" altLang="en-US" sz="3000" b="1" dirty="0">
                <a:solidFill>
                  <a:schemeClr val="tx1"/>
                </a:solidFill>
              </a:rPr>
              <a:t>抱怨的习惯</a:t>
            </a:r>
            <a:endParaRPr lang="en-US" sz="2400" b="1" dirty="0">
              <a:solidFill>
                <a:schemeClr val="tx1"/>
              </a:solidFill>
            </a:endParaRPr>
          </a:p>
        </p:txBody>
      </p:sp>
      <p:sp>
        <p:nvSpPr>
          <p:cNvPr id="3" name="內容版面配置區 2"/>
          <p:cNvSpPr>
            <a:spLocks noGrp="1"/>
          </p:cNvSpPr>
          <p:nvPr>
            <p:ph sz="quarter" idx="1"/>
          </p:nvPr>
        </p:nvSpPr>
        <p:spPr>
          <a:xfrm>
            <a:off x="285750" y="1276350"/>
            <a:ext cx="6115050" cy="3581400"/>
          </a:xfrm>
        </p:spPr>
        <p:txBody>
          <a:bodyPr>
            <a:normAutofit/>
          </a:bodyPr>
          <a:lstStyle/>
          <a:p>
            <a:pPr marL="0" indent="0">
              <a:buNone/>
            </a:pPr>
            <a:r>
              <a:rPr lang="zh-TW" altLang="en-US" sz="3500" dirty="0"/>
              <a:t>「</a:t>
            </a:r>
            <a:r>
              <a:rPr lang="zh-CN" altLang="en-US" sz="3500" dirty="0"/>
              <a:t>众百姓</a:t>
            </a:r>
            <a:r>
              <a:rPr lang="zh-CN" altLang="en-US" sz="3500" b="1" dirty="0">
                <a:solidFill>
                  <a:srgbClr val="FF0000"/>
                </a:solidFill>
              </a:rPr>
              <a:t>发怨言</a:t>
            </a:r>
            <a:r>
              <a:rPr lang="zh-CN" altLang="en-US" sz="3500" dirty="0"/>
              <a:t>，他们的</a:t>
            </a:r>
            <a:r>
              <a:rPr lang="zh-CN" altLang="en-US" sz="3500" b="1" dirty="0">
                <a:solidFill>
                  <a:srgbClr val="FF0000"/>
                </a:solidFill>
              </a:rPr>
              <a:t>恶语</a:t>
            </a:r>
            <a:r>
              <a:rPr lang="zh-CN" altLang="en-US" sz="3500" dirty="0"/>
              <a:t>达到耶和华的耳中。耶和华听见了就怒气发作，使火在他们中间焚烧，直烧到营的边界。</a:t>
            </a:r>
            <a:r>
              <a:rPr lang="zh-TW" altLang="en-US" sz="3500" dirty="0"/>
              <a:t>」</a:t>
            </a:r>
            <a:r>
              <a:rPr lang="en-US" sz="3500" dirty="0"/>
              <a:t>(</a:t>
            </a:r>
            <a:r>
              <a:rPr lang="zh-TW" altLang="en-US" sz="3500" dirty="0"/>
              <a:t>民</a:t>
            </a:r>
            <a:r>
              <a:rPr lang="en-US" sz="3500" dirty="0"/>
              <a:t>11:1)</a:t>
            </a:r>
          </a:p>
          <a:p>
            <a:pPr marL="0" indent="0">
              <a:buNone/>
            </a:pPr>
            <a:endParaRPr lang="en-US" sz="2400" dirty="0"/>
          </a:p>
          <a:p>
            <a:endParaRPr lang="en-US" dirty="0"/>
          </a:p>
          <a:p>
            <a:endParaRPr lang="en-US" dirty="0"/>
          </a:p>
        </p:txBody>
      </p:sp>
    </p:spTree>
    <p:extLst>
      <p:ext uri="{BB962C8B-B14F-4D97-AF65-F5344CB8AC3E}">
        <p14:creationId xmlns:p14="http://schemas.microsoft.com/office/powerpoint/2010/main" val="286351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14350"/>
            <a:ext cx="5600700" cy="574179"/>
          </a:xfrm>
        </p:spPr>
        <p:txBody>
          <a:bodyPr>
            <a:noAutofit/>
          </a:bodyPr>
          <a:lstStyle/>
          <a:p>
            <a:r>
              <a:rPr lang="en-US" sz="2400" dirty="0">
                <a:solidFill>
                  <a:schemeClr val="tx1"/>
                </a:solidFill>
              </a:rPr>
              <a:t>1. Get rid of Complaining</a:t>
            </a:r>
            <a:endParaRPr lang="en-US" sz="2400" b="1" dirty="0">
              <a:solidFill>
                <a:schemeClr val="tx1"/>
              </a:solidFill>
            </a:endParaRPr>
          </a:p>
        </p:txBody>
      </p:sp>
      <p:sp>
        <p:nvSpPr>
          <p:cNvPr id="3" name="內容版面配置區 2"/>
          <p:cNvSpPr>
            <a:spLocks noGrp="1"/>
          </p:cNvSpPr>
          <p:nvPr>
            <p:ph sz="quarter" idx="1"/>
          </p:nvPr>
        </p:nvSpPr>
        <p:spPr>
          <a:xfrm>
            <a:off x="285750" y="1276350"/>
            <a:ext cx="6115050" cy="3581400"/>
          </a:xfrm>
        </p:spPr>
        <p:txBody>
          <a:bodyPr>
            <a:normAutofit fontScale="85000" lnSpcReduction="20000"/>
          </a:bodyPr>
          <a:lstStyle/>
          <a:p>
            <a:pPr marL="0" indent="0">
              <a:buNone/>
            </a:pPr>
            <a:r>
              <a:rPr lang="en-US" sz="3500" dirty="0"/>
              <a:t>Now the people </a:t>
            </a:r>
            <a:r>
              <a:rPr lang="en-US" sz="3500" b="1" dirty="0">
                <a:solidFill>
                  <a:srgbClr val="FF0000"/>
                </a:solidFill>
              </a:rPr>
              <a:t>complained</a:t>
            </a:r>
            <a:r>
              <a:rPr lang="en-US" sz="3500" dirty="0">
                <a:solidFill>
                  <a:srgbClr val="FF0000"/>
                </a:solidFill>
              </a:rPr>
              <a:t> about their hardships</a:t>
            </a:r>
            <a:r>
              <a:rPr lang="en-US" sz="3500" dirty="0"/>
              <a:t> in the hearing of the </a:t>
            </a:r>
            <a:r>
              <a:rPr lang="en-US" sz="3500" cap="small" dirty="0"/>
              <a:t>Lord</a:t>
            </a:r>
            <a:r>
              <a:rPr lang="en-US" sz="3500" dirty="0"/>
              <a:t>, and when he heard them his anger was aroused. Then fire from the </a:t>
            </a:r>
            <a:r>
              <a:rPr lang="en-US" sz="3500" cap="small" dirty="0"/>
              <a:t>Lord</a:t>
            </a:r>
            <a:r>
              <a:rPr lang="en-US" sz="3500" dirty="0"/>
              <a:t> burned among them and consumed some of the outskirts of the camp.  (Numbers 11:1)</a:t>
            </a:r>
          </a:p>
          <a:p>
            <a:pPr marL="0" indent="0">
              <a:buNone/>
            </a:pPr>
            <a:endParaRPr lang="en-US" sz="2400" dirty="0"/>
          </a:p>
          <a:p>
            <a:endParaRPr lang="en-US" dirty="0"/>
          </a:p>
          <a:p>
            <a:endParaRPr lang="en-US" dirty="0"/>
          </a:p>
        </p:txBody>
      </p:sp>
    </p:spTree>
    <p:extLst>
      <p:ext uri="{BB962C8B-B14F-4D97-AF65-F5344CB8AC3E}">
        <p14:creationId xmlns:p14="http://schemas.microsoft.com/office/powerpoint/2010/main" val="428864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42900" y="285750"/>
            <a:ext cx="5981700" cy="4419600"/>
          </a:xfrm>
        </p:spPr>
        <p:txBody>
          <a:bodyPr>
            <a:noAutofit/>
          </a:bodyPr>
          <a:lstStyle/>
          <a:p>
            <a:pPr marL="0" indent="0">
              <a:buNone/>
            </a:pPr>
            <a:r>
              <a:rPr lang="zh-TW" altLang="en-US" sz="3200" dirty="0"/>
              <a:t>「發怨言</a:t>
            </a:r>
            <a:r>
              <a:rPr lang="en-US" sz="3200" dirty="0"/>
              <a:t>                 </a:t>
            </a:r>
            <a:r>
              <a:rPr lang="zh-TW" altLang="en-US" sz="3200" dirty="0"/>
              <a:t>」希伯來文是指</a:t>
            </a:r>
            <a:r>
              <a:rPr lang="zh-TW" altLang="en-US" sz="3200" b="1" dirty="0">
                <a:solidFill>
                  <a:srgbClr val="FF0000"/>
                </a:solidFill>
              </a:rPr>
              <a:t>人的期待和結果不同</a:t>
            </a:r>
            <a:r>
              <a:rPr lang="zh-TW" altLang="en-US" sz="3200" dirty="0"/>
              <a:t>時，說出不好的話。</a:t>
            </a:r>
            <a:endParaRPr lang="en-US" altLang="zh-TW" sz="3200" dirty="0"/>
          </a:p>
          <a:p>
            <a:pPr marL="0" indent="0">
              <a:buNone/>
            </a:pPr>
            <a:r>
              <a:rPr lang="en-US" sz="3200" dirty="0"/>
              <a:t>‘Complain</a:t>
            </a:r>
            <a:r>
              <a:rPr lang="en-US" altLang="zh-TW" sz="3200" dirty="0"/>
              <a:t>ing</a:t>
            </a:r>
            <a:r>
              <a:rPr lang="en-US" sz="3200" dirty="0"/>
              <a:t>’ in Hebrew means </a:t>
            </a:r>
            <a:r>
              <a:rPr lang="en-US" altLang="zh-TW" sz="3200" dirty="0"/>
              <a:t>saying</a:t>
            </a:r>
            <a:r>
              <a:rPr lang="zh-TW" altLang="en-US" sz="3200" dirty="0"/>
              <a:t> </a:t>
            </a:r>
            <a:r>
              <a:rPr lang="en-US" altLang="zh-TW" sz="3200" dirty="0"/>
              <a:t>bad things</a:t>
            </a:r>
            <a:r>
              <a:rPr lang="zh-TW" altLang="en-US" sz="3200" dirty="0"/>
              <a:t> </a:t>
            </a:r>
            <a:r>
              <a:rPr lang="en-US" altLang="zh-TW" sz="3200" dirty="0"/>
              <a:t>when</a:t>
            </a:r>
            <a:r>
              <a:rPr lang="zh-TW" altLang="en-US" sz="3200" dirty="0"/>
              <a:t> </a:t>
            </a:r>
            <a:r>
              <a:rPr lang="en-US" altLang="zh-TW" sz="3200" b="1" dirty="0">
                <a:solidFill>
                  <a:srgbClr val="FF0000"/>
                </a:solidFill>
              </a:rPr>
              <a:t>a person’s</a:t>
            </a:r>
            <a:r>
              <a:rPr lang="zh-TW" altLang="en-US" sz="3200" b="1" dirty="0">
                <a:solidFill>
                  <a:srgbClr val="FF0000"/>
                </a:solidFill>
              </a:rPr>
              <a:t> </a:t>
            </a:r>
            <a:r>
              <a:rPr lang="en-US" altLang="zh-TW" sz="3200" b="1" dirty="0">
                <a:solidFill>
                  <a:srgbClr val="FF0000"/>
                </a:solidFill>
              </a:rPr>
              <a:t>expectation</a:t>
            </a:r>
            <a:r>
              <a:rPr lang="zh-TW" altLang="en-US" sz="3200" b="1" dirty="0">
                <a:solidFill>
                  <a:srgbClr val="FF0000"/>
                </a:solidFill>
              </a:rPr>
              <a:t> </a:t>
            </a:r>
            <a:r>
              <a:rPr lang="en-US" altLang="zh-TW" sz="3200" b="1" dirty="0">
                <a:solidFill>
                  <a:srgbClr val="FF0000"/>
                </a:solidFill>
              </a:rPr>
              <a:t>and the actual</a:t>
            </a:r>
            <a:r>
              <a:rPr lang="zh-TW" altLang="en-US" sz="3200" b="1" dirty="0">
                <a:solidFill>
                  <a:srgbClr val="FF0000"/>
                </a:solidFill>
              </a:rPr>
              <a:t> </a:t>
            </a:r>
            <a:r>
              <a:rPr lang="en-US" altLang="zh-TW" sz="3200" b="1" dirty="0">
                <a:solidFill>
                  <a:srgbClr val="FF0000"/>
                </a:solidFill>
              </a:rPr>
              <a:t>outcome</a:t>
            </a:r>
            <a:r>
              <a:rPr lang="zh-TW" altLang="en-US" sz="3200" b="1" dirty="0">
                <a:solidFill>
                  <a:srgbClr val="FF0000"/>
                </a:solidFill>
              </a:rPr>
              <a:t> </a:t>
            </a:r>
            <a:r>
              <a:rPr lang="en-US" altLang="zh-TW" sz="3200" b="1" dirty="0">
                <a:solidFill>
                  <a:srgbClr val="FF0000"/>
                </a:solidFill>
              </a:rPr>
              <a:t>are different</a:t>
            </a:r>
            <a:r>
              <a:rPr lang="en-US" altLang="zh-TW" sz="32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908" y="3486150"/>
            <a:ext cx="1281384" cy="63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755" y="1657350"/>
            <a:ext cx="1287219" cy="6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yIn&gt;noa.tim.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9105"/>
            <a:ext cx="1752600" cy="60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4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42900" y="361950"/>
            <a:ext cx="5600700" cy="3922587"/>
          </a:xfrm>
        </p:spPr>
        <p:txBody>
          <a:bodyPr>
            <a:normAutofit/>
          </a:bodyPr>
          <a:lstStyle/>
          <a:p>
            <a:pPr marL="0" indent="0">
              <a:buNone/>
            </a:pPr>
            <a:r>
              <a:rPr lang="zh-TW" altLang="en-US" sz="3200" dirty="0"/>
              <a:t>「惡語    </a:t>
            </a:r>
            <a:r>
              <a:rPr lang="en-US" sz="3200" dirty="0"/>
              <a:t> </a:t>
            </a:r>
            <a:r>
              <a:rPr lang="zh-TW" altLang="en-US" sz="3200" dirty="0"/>
              <a:t>」是指人的心思意念充滿</a:t>
            </a:r>
            <a:r>
              <a:rPr lang="zh-TW" altLang="en-US" sz="3200" b="1" dirty="0">
                <a:solidFill>
                  <a:srgbClr val="FF0000"/>
                </a:solidFill>
              </a:rPr>
              <a:t>負面思想</a:t>
            </a:r>
            <a:r>
              <a:rPr lang="zh-TW" altLang="en-US" sz="3200" dirty="0"/>
              <a:t>，對神產生不信任。</a:t>
            </a:r>
            <a:endParaRPr lang="en-US" altLang="zh-TW" sz="3200" dirty="0"/>
          </a:p>
          <a:p>
            <a:pPr marL="0" indent="0">
              <a:buNone/>
            </a:pPr>
            <a:r>
              <a:rPr lang="en-US" sz="3200" dirty="0"/>
              <a:t>‘</a:t>
            </a:r>
            <a:r>
              <a:rPr lang="en-US" altLang="zh-TW" sz="3200" dirty="0"/>
              <a:t>W</a:t>
            </a:r>
            <a:r>
              <a:rPr lang="en-US" sz="3200" dirty="0"/>
              <a:t>ickedness ’ in Hebrew means </a:t>
            </a:r>
            <a:r>
              <a:rPr lang="en-US" altLang="zh-TW" sz="3200" dirty="0"/>
              <a:t>to distrust</a:t>
            </a:r>
            <a:r>
              <a:rPr lang="zh-TW" altLang="en-US" sz="3200" dirty="0"/>
              <a:t> </a:t>
            </a:r>
            <a:r>
              <a:rPr lang="en-US" altLang="zh-TW" sz="3200" dirty="0"/>
              <a:t>God when</a:t>
            </a:r>
            <a:r>
              <a:rPr lang="zh-TW" altLang="en-US" sz="3200" dirty="0"/>
              <a:t> </a:t>
            </a:r>
            <a:r>
              <a:rPr lang="en-US" altLang="zh-TW" sz="3200" dirty="0"/>
              <a:t>a person’s</a:t>
            </a:r>
            <a:r>
              <a:rPr lang="zh-TW" altLang="en-US" sz="3200" dirty="0"/>
              <a:t> </a:t>
            </a:r>
            <a:r>
              <a:rPr lang="en-US" altLang="zh-TW" sz="3200" dirty="0"/>
              <a:t>mind</a:t>
            </a:r>
            <a:r>
              <a:rPr lang="zh-TW" altLang="en-US" sz="3200" dirty="0"/>
              <a:t> </a:t>
            </a:r>
            <a:r>
              <a:rPr lang="en-US" altLang="zh-TW" sz="3200" b="1" dirty="0">
                <a:solidFill>
                  <a:srgbClr val="FF0000"/>
                </a:solidFill>
              </a:rPr>
              <a:t>is filled</a:t>
            </a:r>
            <a:r>
              <a:rPr lang="zh-TW" altLang="en-US" sz="3200" b="1" dirty="0">
                <a:solidFill>
                  <a:srgbClr val="FF0000"/>
                </a:solidFill>
              </a:rPr>
              <a:t> </a:t>
            </a:r>
            <a:r>
              <a:rPr lang="en-US" altLang="zh-TW" sz="3200" b="1" dirty="0">
                <a:solidFill>
                  <a:srgbClr val="FF0000"/>
                </a:solidFill>
              </a:rPr>
              <a:t>with</a:t>
            </a:r>
            <a:r>
              <a:rPr lang="zh-TW" altLang="en-US" sz="3200" b="1" dirty="0">
                <a:solidFill>
                  <a:srgbClr val="FF0000"/>
                </a:solidFill>
              </a:rPr>
              <a:t> </a:t>
            </a:r>
            <a:r>
              <a:rPr lang="en-US" altLang="zh-TW" sz="3200" b="1" dirty="0">
                <a:solidFill>
                  <a:srgbClr val="FF0000"/>
                </a:solidFill>
              </a:rPr>
              <a:t>negative</a:t>
            </a:r>
            <a:r>
              <a:rPr lang="zh-TW" altLang="en-US" sz="3200" b="1" dirty="0">
                <a:solidFill>
                  <a:srgbClr val="FF0000"/>
                </a:solidFill>
              </a:rPr>
              <a:t> </a:t>
            </a:r>
            <a:r>
              <a:rPr lang="en-US" altLang="zh-TW" sz="3200" b="1" dirty="0">
                <a:solidFill>
                  <a:srgbClr val="FF0000"/>
                </a:solidFill>
              </a:rPr>
              <a:t>thoughts</a:t>
            </a:r>
            <a:r>
              <a:rPr lang="en-US" altLang="zh-TW" sz="3200" dirty="0"/>
              <a:t>.</a:t>
            </a:r>
            <a:endParaRPr lang="en-US" sz="3200" dirty="0"/>
          </a:p>
        </p:txBody>
      </p:sp>
      <p:pic>
        <p:nvPicPr>
          <p:cNvPr id="5" name="Picture 4" descr="\"/>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3216"/>
            <a:ext cx="609600" cy="512133"/>
          </a:xfrm>
          <a:prstGeom prst="rect">
            <a:avLst/>
          </a:prstGeom>
          <a:noFill/>
          <a:ln>
            <a:noFill/>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609" y="3072604"/>
            <a:ext cx="1133953" cy="56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093" y="1428750"/>
            <a:ext cx="151950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06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00050" y="1071562"/>
            <a:ext cx="5600700" cy="3050096"/>
          </a:xfrm>
        </p:spPr>
        <p:txBody>
          <a:bodyPr/>
          <a:lstStyle/>
          <a:p>
            <a:pPr marL="0" indent="0">
              <a:buNone/>
            </a:pPr>
            <a:r>
              <a:rPr lang="zh-TW" altLang="en-US" sz="3000" dirty="0"/>
              <a:t>「</a:t>
            </a:r>
            <a:r>
              <a:rPr lang="zh-CN" altLang="en-US" sz="3000" dirty="0"/>
              <a:t>你们也</a:t>
            </a:r>
            <a:r>
              <a:rPr lang="zh-CN" altLang="en-US" sz="3000" b="1" dirty="0">
                <a:solidFill>
                  <a:srgbClr val="FF0000"/>
                </a:solidFill>
              </a:rPr>
              <a:t>不要发怨言</a:t>
            </a:r>
            <a:r>
              <a:rPr lang="zh-CN" altLang="en-US" sz="3000" dirty="0"/>
              <a:t>，像他们有发怨言的，就被灭命的所灭；他们遭遇这些事，都要作为鉴戒，并且写在经上，正是警戒我们这末世的人。</a:t>
            </a:r>
            <a:r>
              <a:rPr lang="zh-TW" altLang="en-US" sz="3000" dirty="0"/>
              <a:t>」（林前</a:t>
            </a:r>
            <a:r>
              <a:rPr lang="en-US" sz="3000" dirty="0"/>
              <a:t>10 :10-11</a:t>
            </a:r>
            <a:r>
              <a:rPr lang="zh-TW" altLang="en-US" sz="2400" dirty="0"/>
              <a:t>）</a:t>
            </a:r>
            <a:endParaRPr lang="en-US" sz="2400" dirty="0"/>
          </a:p>
          <a:p>
            <a:endParaRPr lang="en-US" dirty="0"/>
          </a:p>
        </p:txBody>
      </p:sp>
      <p:pic>
        <p:nvPicPr>
          <p:cNvPr id="6146" name="Picture 2" descr="http://kevinspear.com/wp-content/uploads/2013/06/Spear-39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91877"/>
            <a:ext cx="1853790" cy="15516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90950"/>
            <a:ext cx="196586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73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2900" y="814388"/>
            <a:ext cx="5943600" cy="3470148"/>
          </a:xfrm>
        </p:spPr>
        <p:txBody>
          <a:bodyPr>
            <a:normAutofit/>
          </a:bodyPr>
          <a:lstStyle/>
          <a:p>
            <a:pPr marL="0" indent="0">
              <a:buNone/>
            </a:pPr>
            <a:r>
              <a:rPr lang="en-US" sz="2400" dirty="0"/>
              <a:t>And </a:t>
            </a:r>
            <a:r>
              <a:rPr lang="en-US" sz="2400" b="1" dirty="0">
                <a:solidFill>
                  <a:srgbClr val="FF0000"/>
                </a:solidFill>
              </a:rPr>
              <a:t>do not grumble, </a:t>
            </a:r>
            <a:r>
              <a:rPr lang="en-US" sz="2400" dirty="0"/>
              <a:t>as some of them did—and were killed by the destroying angel. These things happened to them as examples and were written down as warnings for us, on whom the culmination of the ages has come.  (1 Corn. 10:10-11)</a:t>
            </a:r>
          </a:p>
        </p:txBody>
      </p:sp>
      <p:pic>
        <p:nvPicPr>
          <p:cNvPr id="4" name="Picture 2" descr="http://kevinspear.com/wp-content/uploads/2013/06/Spear-39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730" y="3181350"/>
            <a:ext cx="2089355" cy="174879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14750"/>
            <a:ext cx="179491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046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993</TotalTime>
  <Words>1055</Words>
  <Application>Microsoft Office PowerPoint</Application>
  <PresentationFormat>自訂</PresentationFormat>
  <Paragraphs>75</Paragraphs>
  <Slides>27</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27</vt:i4>
      </vt:variant>
    </vt:vector>
  </HeadingPairs>
  <TitlesOfParts>
    <vt:vector size="33" baseType="lpstr">
      <vt:lpstr>宋体</vt:lpstr>
      <vt:lpstr>新細明體</vt:lpstr>
      <vt:lpstr>Century Schoolbook</vt:lpstr>
      <vt:lpstr>Wingdings</vt:lpstr>
      <vt:lpstr>Wingdings 2</vt:lpstr>
      <vt:lpstr>壁窗</vt:lpstr>
      <vt:lpstr>UC Davis 教授罗伯特 UC Davis, professor Robert</vt:lpstr>
      <vt:lpstr>PowerPoint 簡報</vt:lpstr>
      <vt:lpstr>献上感恩 Give Thanks</vt:lpstr>
      <vt:lpstr>一、去除抱怨的习惯</vt:lpstr>
      <vt:lpstr>1. Get rid of Complaining</vt:lpstr>
      <vt:lpstr>PowerPoint 簡報</vt:lpstr>
      <vt:lpstr>PowerPoint 簡報</vt:lpstr>
      <vt:lpstr>PowerPoint 簡報</vt:lpstr>
      <vt:lpstr>PowerPoint 簡報</vt:lpstr>
      <vt:lpstr>常常发怨言变成生活习惯的人 Life of people who complains</vt:lpstr>
      <vt:lpstr>PowerPoint 簡報</vt:lpstr>
      <vt:lpstr>PowerPoint 簡報</vt:lpstr>
      <vt:lpstr>PowerPoint 簡報</vt:lpstr>
      <vt:lpstr>PowerPoint 簡報</vt:lpstr>
      <vt:lpstr>二、知足感恩的态度 The Attitude of Gratitude</vt:lpstr>
      <vt:lpstr>PowerPoint 簡報</vt:lpstr>
      <vt:lpstr>使徒保罗的见证</vt:lpstr>
      <vt:lpstr>Testimony of apostle Paul</vt:lpstr>
      <vt:lpstr>使徒保罗的见证 Testimony of Apostle Paul</vt:lpstr>
      <vt:lpstr>三、凡事谢恩的操练 The practice of gratitude</vt:lpstr>
      <vt:lpstr>PowerPoint 簡報</vt:lpstr>
      <vt:lpstr>三、凡事谢恩的操练 The practice of gratitude</vt:lpstr>
      <vt:lpstr>操练「凡事谢恩」 The practice of “Giving thanks”</vt:lpstr>
      <vt:lpstr>PowerPoint 簡報</vt:lpstr>
      <vt:lpstr>PowerPoint 簡報</vt:lpstr>
      <vt:lpstr>默想时刻  Meditation time</vt:lpstr>
      <vt:lpstr>默想时刻  Meditation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感恩的力量</dc:title>
  <dc:creator>Lin</dc:creator>
  <cp:lastModifiedBy>Lin Rev. Paul</cp:lastModifiedBy>
  <cp:revision>90</cp:revision>
  <dcterms:created xsi:type="dcterms:W3CDTF">2015-11-16T16:56:35Z</dcterms:created>
  <dcterms:modified xsi:type="dcterms:W3CDTF">2017-11-03T02:23:50Z</dcterms:modified>
</cp:coreProperties>
</file>