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2" r:id="rId9"/>
    <p:sldId id="263" r:id="rId10"/>
    <p:sldId id="265" r:id="rId11"/>
    <p:sldId id="264" r:id="rId12"/>
    <p:sldId id="271" r:id="rId13"/>
    <p:sldId id="266" r:id="rId14"/>
    <p:sldId id="267" r:id="rId15"/>
    <p:sldId id="268" r:id="rId16"/>
    <p:sldId id="270"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13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1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C045D8-B994-452B-8CAF-81D768468EF0}"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319145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045D8-B994-452B-8CAF-81D768468EF0}"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84923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045D8-B994-452B-8CAF-81D768468EF0}"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58514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045D8-B994-452B-8CAF-81D768468EF0}"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406956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045D8-B994-452B-8CAF-81D768468EF0}"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1797174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C045D8-B994-452B-8CAF-81D768468EF0}"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194396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C045D8-B994-452B-8CAF-81D768468EF0}" type="datetimeFigureOut">
              <a:rPr lang="en-US" smtClean="0"/>
              <a:t>4/1/2017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267898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C045D8-B994-452B-8CAF-81D768468EF0}" type="datetimeFigureOut">
              <a:rPr lang="en-US" smtClean="0"/>
              <a:t>4/1/2017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94353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045D8-B994-452B-8CAF-81D768468EF0}" type="datetimeFigureOut">
              <a:rPr lang="en-US" smtClean="0"/>
              <a:t>4/1/2017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425952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045D8-B994-452B-8CAF-81D768468EF0}"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20232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045D8-B994-452B-8CAF-81D768468EF0}"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847C9-F200-4C5A-9822-2C836BFF06F8}" type="slidenum">
              <a:rPr lang="en-US" smtClean="0"/>
              <a:t>‹#›</a:t>
            </a:fld>
            <a:endParaRPr lang="en-US"/>
          </a:p>
        </p:txBody>
      </p:sp>
    </p:spTree>
    <p:extLst>
      <p:ext uri="{BB962C8B-B14F-4D97-AF65-F5344CB8AC3E}">
        <p14:creationId xmlns:p14="http://schemas.microsoft.com/office/powerpoint/2010/main" val="168185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045D8-B994-452B-8CAF-81D768468EF0}" type="datetimeFigureOut">
              <a:rPr lang="en-US" smtClean="0"/>
              <a:t>4/1/2017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847C9-F200-4C5A-9822-2C836BFF06F8}" type="slidenum">
              <a:rPr lang="en-US" smtClean="0"/>
              <a:t>‹#›</a:t>
            </a:fld>
            <a:endParaRPr lang="en-US"/>
          </a:p>
        </p:txBody>
      </p:sp>
    </p:spTree>
    <p:extLst>
      <p:ext uri="{BB962C8B-B14F-4D97-AF65-F5344CB8AC3E}">
        <p14:creationId xmlns:p14="http://schemas.microsoft.com/office/powerpoint/2010/main" val="52943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6" name="Rectangle 5"/>
          <p:cNvSpPr/>
          <p:nvPr/>
        </p:nvSpPr>
        <p:spPr>
          <a:xfrm>
            <a:off x="3238830" y="2388592"/>
            <a:ext cx="8535081" cy="1938992"/>
          </a:xfrm>
          <a:prstGeom prst="rect">
            <a:avLst/>
          </a:prstGeom>
        </p:spPr>
        <p:txBody>
          <a:bodyPr wrap="square">
            <a:spAutoFit/>
          </a:bodyPr>
          <a:lstStyle/>
          <a:p>
            <a:r>
              <a:rPr 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题目</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纪念主</a:t>
            </a:r>
            <a:endParaRPr lang="en-US" sz="4000" b="1" dirty="0" smtClean="0">
              <a:solidFill>
                <a:schemeClr val="accent2">
                  <a:lumMod val="50000"/>
                </a:schemeClr>
              </a:solidFill>
              <a:effectLst/>
              <a:latin typeface="SimSun" panose="02010600030101010101" pitchFamily="2" charset="-122"/>
              <a:ea typeface="SimSun" panose="02010600030101010101" pitchFamily="2" charset="-122"/>
            </a:endParaRPr>
          </a:p>
          <a:p>
            <a:r>
              <a:rPr 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经文</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r>
              <a:rPr lang="zh-CN" altLang="en-US" sz="4000" b="1" dirty="0" smtClean="0">
                <a:solidFill>
                  <a:schemeClr val="accent2">
                    <a:lumMod val="50000"/>
                  </a:schemeClr>
                </a:solidFill>
                <a:effectLst/>
                <a:latin typeface="SimSun" panose="02010600030101010101" pitchFamily="2" charset="-122"/>
                <a:ea typeface="SimSun" panose="02010600030101010101" pitchFamily="2" charset="-122"/>
              </a:rPr>
              <a:t>马</a:t>
            </a:r>
            <a:r>
              <a:rPr 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太</a:t>
            </a:r>
            <a:r>
              <a:rPr lang="zh-CN" altLang="en-US"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福音</a:t>
            </a:r>
            <a:r>
              <a:rPr lang="en-US" sz="4000" b="1" dirty="0" smtClean="0">
                <a:solidFill>
                  <a:schemeClr val="accent2">
                    <a:lumMod val="50000"/>
                  </a:schemeClr>
                </a:solidFill>
                <a:effectLst/>
                <a:latin typeface="SimSun" panose="02010600030101010101" pitchFamily="2" charset="-122"/>
                <a:ea typeface="SimSun" panose="02010600030101010101" pitchFamily="2" charset="-122"/>
              </a:rPr>
              <a:t>26</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4000" b="1" dirty="0" smtClean="0">
                <a:solidFill>
                  <a:schemeClr val="accent2">
                    <a:lumMod val="50000"/>
                  </a:schemeClr>
                </a:solidFill>
                <a:effectLst/>
                <a:latin typeface="SimSun" panose="02010600030101010101" pitchFamily="2" charset="-122"/>
                <a:ea typeface="SimSun" panose="02010600030101010101" pitchFamily="2" charset="-122"/>
              </a:rPr>
              <a:t>26</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4000" b="1" dirty="0" smtClean="0">
                <a:solidFill>
                  <a:schemeClr val="accent2">
                    <a:lumMod val="50000"/>
                  </a:schemeClr>
                </a:solidFill>
                <a:effectLst/>
                <a:latin typeface="SimSun" panose="02010600030101010101" pitchFamily="2" charset="-122"/>
                <a:ea typeface="SimSun" panose="02010600030101010101" pitchFamily="2" charset="-122"/>
              </a:rPr>
              <a:t>29</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altLang="zh-TW" sz="4000" b="1" dirty="0" smtClean="0">
              <a:solidFill>
                <a:schemeClr val="accent2">
                  <a:lumMod val="50000"/>
                </a:schemeClr>
              </a:solidFill>
              <a:effectLst/>
              <a:latin typeface="SimSun" panose="02010600030101010101" pitchFamily="2" charset="-122"/>
              <a:ea typeface="SimSun" panose="02010600030101010101" pitchFamily="2" charset="-122"/>
            </a:endParaRPr>
          </a:p>
          <a:p>
            <a:r>
              <a:rPr lang="en-US" alt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      </a:t>
            </a:r>
            <a:r>
              <a:rPr lang="zh-CN" altLang="en-US"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哥</a:t>
            </a:r>
            <a:r>
              <a:rPr 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林</a:t>
            </a:r>
            <a:r>
              <a:rPr lang="zh-CN" altLang="en-US"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多</a:t>
            </a:r>
            <a:r>
              <a:rPr lang="zh-TW"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前</a:t>
            </a:r>
            <a:r>
              <a:rPr lang="zh-CN" altLang="en-US" sz="40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书</a:t>
            </a:r>
            <a:r>
              <a:rPr lang="en-US" sz="4000" b="1" dirty="0" smtClean="0">
                <a:solidFill>
                  <a:schemeClr val="accent2">
                    <a:lumMod val="50000"/>
                  </a:schemeClr>
                </a:solidFill>
                <a:effectLst/>
                <a:latin typeface="SimSun" panose="02010600030101010101" pitchFamily="2" charset="-122"/>
                <a:ea typeface="SimSun" panose="02010600030101010101" pitchFamily="2" charset="-122"/>
              </a:rPr>
              <a:t>11</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4000" b="1" dirty="0" smtClean="0">
                <a:solidFill>
                  <a:schemeClr val="accent2">
                    <a:lumMod val="50000"/>
                  </a:schemeClr>
                </a:solidFill>
                <a:effectLst/>
                <a:latin typeface="SimSun" panose="02010600030101010101" pitchFamily="2" charset="-122"/>
                <a:ea typeface="SimSun" panose="02010600030101010101" pitchFamily="2" charset="-122"/>
              </a:rPr>
              <a:t>23</a:t>
            </a:r>
            <a:r>
              <a:rPr lang="zh-TW" sz="40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4000" b="1" dirty="0" smtClean="0">
                <a:solidFill>
                  <a:schemeClr val="accent2">
                    <a:lumMod val="50000"/>
                  </a:schemeClr>
                </a:solidFill>
                <a:effectLst/>
                <a:latin typeface="SimSun" panose="02010600030101010101" pitchFamily="2" charset="-122"/>
                <a:ea typeface="SimSun" panose="02010600030101010101" pitchFamily="2" charset="-122"/>
              </a:rPr>
              <a:t>26</a:t>
            </a:r>
            <a:endParaRPr lang="en-US" sz="40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7" name="Rectangle 6"/>
          <p:cNvSpPr/>
          <p:nvPr/>
        </p:nvSpPr>
        <p:spPr>
          <a:xfrm>
            <a:off x="3238831" y="4482575"/>
            <a:ext cx="7916848" cy="1754326"/>
          </a:xfrm>
          <a:prstGeom prst="rect">
            <a:avLst/>
          </a:prstGeom>
        </p:spPr>
        <p:txBody>
          <a:bodyPr wrap="square">
            <a:spAutoFit/>
          </a:bodyPr>
          <a:lstStyle/>
          <a:p>
            <a:r>
              <a:rPr lang="en-US" sz="3600" b="1" dirty="0" smtClean="0">
                <a:solidFill>
                  <a:schemeClr val="accent2">
                    <a:lumMod val="50000"/>
                  </a:schemeClr>
                </a:solidFill>
                <a:effectLst/>
                <a:latin typeface="Times New Roman" panose="02020603050405020304" pitchFamily="18" charset="0"/>
                <a:ea typeface="PMingLiU"/>
                <a:cs typeface="Times New Roman" panose="02020603050405020304" pitchFamily="18" charset="0"/>
              </a:rPr>
              <a:t>Topic: Remember the Lord</a:t>
            </a:r>
          </a:p>
          <a:p>
            <a:r>
              <a:rPr lang="en-US" sz="3600" b="1" dirty="0" smtClean="0">
                <a:solidFill>
                  <a:schemeClr val="accent2">
                    <a:lumMod val="50000"/>
                  </a:schemeClr>
                </a:solidFill>
                <a:effectLst/>
                <a:latin typeface="Times New Roman" panose="02020603050405020304" pitchFamily="18" charset="0"/>
                <a:ea typeface="PMingLiU"/>
                <a:cs typeface="Times New Roman" panose="02020603050405020304" pitchFamily="18" charset="0"/>
              </a:rPr>
              <a:t>Text: Matthew 26:26-29; </a:t>
            </a:r>
          </a:p>
          <a:p>
            <a:r>
              <a:rPr lang="en-US" sz="3600" b="1" dirty="0" smtClean="0">
                <a:solidFill>
                  <a:schemeClr val="accent2">
                    <a:lumMod val="50000"/>
                  </a:schemeClr>
                </a:solidFill>
                <a:effectLst/>
                <a:latin typeface="Times New Roman" panose="02020603050405020304" pitchFamily="18" charset="0"/>
                <a:ea typeface="PMingLiU"/>
                <a:cs typeface="Times New Roman" panose="02020603050405020304" pitchFamily="18" charset="0"/>
              </a:rPr>
              <a:t>          I Corinthians. 11:23-26</a:t>
            </a:r>
            <a:endParaRPr lang="en-US" sz="3600" b="1" dirty="0">
              <a:solidFill>
                <a:schemeClr val="accent2">
                  <a:lumMod val="50000"/>
                </a:schemeClr>
              </a:solidFill>
              <a:effectLst/>
              <a:latin typeface="Times New Roman" panose="02020603050405020304" pitchFamily="18" charset="0"/>
              <a:ea typeface="PMingLiU"/>
              <a:cs typeface="Times New Roman" panose="02020603050405020304" pitchFamily="18" charset="0"/>
            </a:endParaRPr>
          </a:p>
        </p:txBody>
      </p:sp>
    </p:spTree>
    <p:extLst>
      <p:ext uri="{BB962C8B-B14F-4D97-AF65-F5344CB8AC3E}">
        <p14:creationId xmlns:p14="http://schemas.microsoft.com/office/powerpoint/2010/main" val="2976779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8000" y="3105835"/>
            <a:ext cx="8320632" cy="1200329"/>
          </a:xfrm>
          <a:prstGeom prst="rect">
            <a:avLst/>
          </a:prstGeom>
        </p:spPr>
        <p:txBody>
          <a:bodyPr wrap="square">
            <a:spAutoFit/>
          </a:bodyPr>
          <a:lstStyle/>
          <a:p>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因为这是我立约的血</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为多人流出来</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使罪得赦</a:t>
            </a:r>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太</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26</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28</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3278587" y="4634218"/>
            <a:ext cx="7797579" cy="1754326"/>
          </a:xfrm>
          <a:prstGeom prst="rect">
            <a:avLst/>
          </a:prstGeom>
        </p:spPr>
        <p:txBody>
          <a:bodyPr wrap="square">
            <a:spAutoFit/>
          </a:bodyPr>
          <a:lstStyle/>
          <a:p>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“This is my blood of the covenant, which is poured out for many for the forgiveness of sins.” (Matthew 26:28) </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337579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6"/>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8000" y="3105835"/>
            <a:ext cx="8320632" cy="1200329"/>
          </a:xfrm>
          <a:prstGeom prst="rect">
            <a:avLst/>
          </a:prstGeom>
        </p:spPr>
        <p:txBody>
          <a:bodyPr wrap="square">
            <a:spAutoFit/>
          </a:bodyPr>
          <a:lstStyle/>
          <a:p>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我也不定你的罪</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去吧</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从此不要再犯罪了</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约</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8</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11</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2976438" y="4767658"/>
            <a:ext cx="8751736" cy="1754326"/>
          </a:xfrm>
          <a:prstGeom prst="rect">
            <a:avLst/>
          </a:prstGeom>
        </p:spPr>
        <p:txBody>
          <a:bodyPr wrap="square">
            <a:spAutoFit/>
          </a:bodyPr>
          <a:lstStyle/>
          <a:p>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“Then neither do I condemn you ,” Jesus declared. “Go now and leave your life of sin.” (John 8:11)</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764796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6"/>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8000" y="3105835"/>
            <a:ext cx="8320632" cy="646331"/>
          </a:xfrm>
          <a:prstGeom prst="rect">
            <a:avLst/>
          </a:prstGeom>
        </p:spPr>
        <p:txBody>
          <a:bodyPr wrap="square">
            <a:spAutoFit/>
          </a:bodyPr>
          <a:lstStyle/>
          <a:p>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2976438" y="4767658"/>
            <a:ext cx="8751736" cy="646331"/>
          </a:xfrm>
          <a:prstGeom prst="rect">
            <a:avLst/>
          </a:prstGeom>
        </p:spPr>
        <p:txBody>
          <a:bodyPr wrap="square">
            <a:spAutoFit/>
          </a:bodyPr>
          <a:lstStyle/>
          <a:p>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
        <p:nvSpPr>
          <p:cNvPr id="6" name="Rectangle 5"/>
          <p:cNvSpPr/>
          <p:nvPr/>
        </p:nvSpPr>
        <p:spPr>
          <a:xfrm>
            <a:off x="2976438" y="2551837"/>
            <a:ext cx="8505245" cy="1754326"/>
          </a:xfrm>
          <a:prstGeom prst="rect">
            <a:avLst/>
          </a:prstGeom>
        </p:spPr>
        <p:txBody>
          <a:bodyPr wrap="square">
            <a:spAutoFit/>
          </a:bodyPr>
          <a:lstStyle/>
          <a:p>
            <a:r>
              <a:rPr lang="zh-TW" altLang="en-US" sz="3600" b="1" dirty="0">
                <a:solidFill>
                  <a:schemeClr val="accent2">
                    <a:lumMod val="50000"/>
                  </a:schemeClr>
                </a:solidFill>
                <a:latin typeface="SimSun" panose="02010600030101010101" pitchFamily="2" charset="-122"/>
                <a:ea typeface="SimSun" panose="02010600030101010101" pitchFamily="2" charset="-122"/>
              </a:rPr>
              <a:t>“</a:t>
            </a:r>
            <a:r>
              <a:rPr lang="zh-TW"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并要以恩慈相待</a:t>
            </a:r>
            <a:r>
              <a:rPr lang="zh-TW" altLang="en-US" sz="3600" b="1" dirty="0">
                <a:solidFill>
                  <a:schemeClr val="accent2">
                    <a:lumMod val="50000"/>
                  </a:schemeClr>
                </a:solidFill>
                <a:latin typeface="SimSun" panose="02010600030101010101" pitchFamily="2" charset="-122"/>
                <a:ea typeface="SimSun" panose="02010600030101010101" pitchFamily="2" charset="-122"/>
              </a:rPr>
              <a:t>，</a:t>
            </a:r>
            <a:r>
              <a:rPr lang="zh-TW"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存怜悯的心</a:t>
            </a:r>
            <a:r>
              <a:rPr lang="zh-TW" altLang="en-US" sz="3600" b="1" dirty="0">
                <a:solidFill>
                  <a:schemeClr val="accent2">
                    <a:lumMod val="50000"/>
                  </a:schemeClr>
                </a:solidFill>
                <a:latin typeface="SimSun" panose="02010600030101010101" pitchFamily="2" charset="-122"/>
                <a:ea typeface="SimSun" panose="02010600030101010101" pitchFamily="2" charset="-122"/>
              </a:rPr>
              <a:t>，</a:t>
            </a:r>
            <a:r>
              <a:rPr lang="zh-TW"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彼此饶恕</a:t>
            </a:r>
            <a:r>
              <a:rPr lang="zh-TW" altLang="en-US" sz="3600" b="1" dirty="0">
                <a:solidFill>
                  <a:schemeClr val="accent2">
                    <a:lumMod val="50000"/>
                  </a:schemeClr>
                </a:solidFill>
                <a:latin typeface="SimSun" panose="02010600030101010101" pitchFamily="2" charset="-122"/>
                <a:ea typeface="SimSun" panose="02010600030101010101" pitchFamily="2" charset="-122"/>
              </a:rPr>
              <a:t>，</a:t>
            </a:r>
            <a:r>
              <a:rPr lang="zh-TW"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正如神在基督里饶恕了你们一样</a:t>
            </a:r>
            <a:r>
              <a:rPr lang="zh-CN"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。”（弗</a:t>
            </a:r>
            <a:r>
              <a:rPr 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4</a:t>
            </a:r>
            <a:r>
              <a:rPr lang="zh-CN"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a:t>
            </a:r>
            <a:r>
              <a:rPr 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32</a:t>
            </a:r>
            <a:r>
              <a:rPr lang="zh-CN" altLang="en-US" sz="3600" b="1" dirty="0">
                <a:solidFill>
                  <a:schemeClr val="accent2">
                    <a:lumMod val="50000"/>
                  </a:schemeClr>
                </a:solidFill>
                <a:latin typeface="SimSun" panose="02010600030101010101" pitchFamily="2" charset="-122"/>
                <a:ea typeface="SimSun" panose="02010600030101010101" pitchFamily="2" charset="-122"/>
                <a:cs typeface="Microsoft YaHei" panose="020B0503020204020204" pitchFamily="34"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7" name="Rectangle 6"/>
          <p:cNvSpPr/>
          <p:nvPr/>
        </p:nvSpPr>
        <p:spPr>
          <a:xfrm>
            <a:off x="3207026" y="4748630"/>
            <a:ext cx="8161606" cy="1754326"/>
          </a:xfrm>
          <a:prstGeom prst="rect">
            <a:avLst/>
          </a:prstGeom>
        </p:spPr>
        <p:txBody>
          <a:bodyPr wrap="square">
            <a:spAutoFit/>
          </a:bodyPr>
          <a:lstStyle/>
          <a:p>
            <a:r>
              <a:rPr lang="en-US" sz="3600" b="1" dirty="0">
                <a:solidFill>
                  <a:schemeClr val="accent2">
                    <a:lumMod val="50000"/>
                  </a:schemeClr>
                </a:solidFill>
                <a:latin typeface="Adobe Devanagari" panose="02040503050201020203" pitchFamily="18" charset="0"/>
                <a:cs typeface="Adobe Devanagari" panose="02040503050201020203" pitchFamily="18" charset="0"/>
              </a:rPr>
              <a:t>Be kind and compassionate to one another, forgiving each other, just as in Christ God forgave you</a:t>
            </a:r>
            <a:r>
              <a:rPr lang="en-US" sz="3600" b="1" dirty="0" smtClean="0">
                <a:solidFill>
                  <a:schemeClr val="accent2">
                    <a:lumMod val="50000"/>
                  </a:schemeClr>
                </a:solidFill>
                <a:latin typeface="Adobe Devanagari" panose="02040503050201020203" pitchFamily="18" charset="0"/>
                <a:cs typeface="Adobe Devanagari" panose="02040503050201020203" pitchFamily="18" charset="0"/>
              </a:rPr>
              <a:t>. (Ephesians 4:32)</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36348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8000" y="2821281"/>
            <a:ext cx="8320632" cy="1754326"/>
          </a:xfrm>
          <a:prstGeom prst="rect">
            <a:avLst/>
          </a:prstGeom>
        </p:spPr>
        <p:txBody>
          <a:bodyPr wrap="square">
            <a:spAutoFit/>
          </a:bodyPr>
          <a:lstStyle/>
          <a:p>
            <a:r>
              <a:rPr lang="en-US"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3. </a:t>
            </a:r>
            <a:r>
              <a:rPr lang="zh-TW"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纪念主的血是为</a:t>
            </a:r>
            <a:r>
              <a:rPr lang="zh-CN" altLang="en-US"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i="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多人流出来</a:t>
            </a:r>
            <a:r>
              <a:rPr lang="zh-CN" altLang="en-US"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的</a:t>
            </a:r>
            <a:endParaRPr lang="en-US" sz="3600" b="1" i="1" dirty="0" smtClean="0">
              <a:solidFill>
                <a:schemeClr val="accent2">
                  <a:lumMod val="50000"/>
                </a:schemeClr>
              </a:solidFill>
              <a:effectLst/>
              <a:latin typeface="SimSun" panose="02010600030101010101" pitchFamily="2" charset="-122"/>
              <a:ea typeface="SimSun" panose="02010600030101010101" pitchFamily="2" charset="-122"/>
            </a:endParaRPr>
          </a:p>
          <a:p>
            <a:r>
              <a:rPr lang="en-US" alt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因为这是我立约的血</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为</a:t>
            </a:r>
            <a:r>
              <a:rPr lang="zh-TW" sz="3600" b="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多人流出来</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使罪得赦</a:t>
            </a:r>
            <a:r>
              <a:rPr lang="en-US" alt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太</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26</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28</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675861" y="4721661"/>
            <a:ext cx="11163631" cy="1754326"/>
          </a:xfrm>
          <a:prstGeom prst="rect">
            <a:avLst/>
          </a:prstGeom>
        </p:spPr>
        <p:txBody>
          <a:bodyPr wrap="square">
            <a:spAutoFit/>
          </a:bodyPr>
          <a:lstStyle/>
          <a:p>
            <a:r>
              <a:rPr 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3. Remember the blood of Christ was </a:t>
            </a:r>
            <a:r>
              <a:rPr lang="zh-CN" alt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a:t>
            </a:r>
            <a:r>
              <a:rPr lang="en-US" sz="3600" b="1" i="1" u="sng"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poured out for many</a:t>
            </a:r>
            <a:r>
              <a:rPr 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 </a:t>
            </a:r>
            <a:endParaRPr lang="en-US" sz="3600"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endParaRPr>
          </a:p>
          <a:p>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“This is my blood of the covenant, which is </a:t>
            </a:r>
            <a:r>
              <a:rPr lang="en-US" sz="3600" b="1" u="sng"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poured out for many</a:t>
            </a:r>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 for the forgiveness of sins.” (Matthew 26:28) </a:t>
            </a:r>
            <a:endParaRPr lang="en-US" sz="3600" dirty="0">
              <a:solidFill>
                <a:schemeClr val="accent2">
                  <a:lumMod val="50000"/>
                </a:schemeClr>
              </a:solidFill>
              <a:effectLst/>
              <a:latin typeface="Adobe Devanagari" panose="02040503050201020203" pitchFamily="18" charset="0"/>
              <a:ea typeface="PMingLiU"/>
              <a:cs typeface="Adobe Devanagari" panose="02040503050201020203" pitchFamily="18" charset="0"/>
            </a:endParaRPr>
          </a:p>
        </p:txBody>
      </p:sp>
    </p:spTree>
    <p:extLst>
      <p:ext uri="{BB962C8B-B14F-4D97-AF65-F5344CB8AC3E}">
        <p14:creationId xmlns:p14="http://schemas.microsoft.com/office/powerpoint/2010/main" val="1500593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119561" y="2554043"/>
            <a:ext cx="8320632" cy="1754326"/>
          </a:xfrm>
          <a:prstGeom prst="rect">
            <a:avLst/>
          </a:prstGeom>
        </p:spPr>
        <p:txBody>
          <a:bodyPr wrap="square">
            <a:spAutoFit/>
          </a:bodyPr>
          <a:lstStyle/>
          <a:p>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他为我们的罪作了挽回祭</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不是单为我们的罪</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也是为普天下人的罪</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约壹</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2</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2</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endParaRPr lang="en-US" sz="3600" b="1" dirty="0">
              <a:solidFill>
                <a:schemeClr val="accent2">
                  <a:lumMod val="50000"/>
                </a:schemeClr>
              </a:solidFill>
              <a:latin typeface="SimSun" panose="02010600030101010101" pitchFamily="2" charset="-122"/>
              <a:ea typeface="SimSun" panose="02010600030101010101" pitchFamily="2" charset="-122"/>
            </a:endParaRPr>
          </a:p>
        </p:txBody>
      </p:sp>
      <p:sp>
        <p:nvSpPr>
          <p:cNvPr id="3" name="Rectangle 2"/>
          <p:cNvSpPr/>
          <p:nvPr/>
        </p:nvSpPr>
        <p:spPr>
          <a:xfrm>
            <a:off x="2496710" y="4545021"/>
            <a:ext cx="9080389" cy="1754326"/>
          </a:xfrm>
          <a:prstGeom prst="rect">
            <a:avLst/>
          </a:prstGeom>
        </p:spPr>
        <p:txBody>
          <a:bodyPr wrap="square">
            <a:spAutoFit/>
          </a:bodyPr>
          <a:lstStyle/>
          <a:p>
            <a:r>
              <a:rPr lang="zh-CN" alt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He is the atoning sacrifice for our sins, and not only for ours but also for the sins of the whole world.</a:t>
            </a:r>
            <a:r>
              <a:rPr lang="zh-CN" alt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a:t>
            </a:r>
            <a:r>
              <a:rPr lang="en-US" altLang="zh-CN"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(1 John 2:2)</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891149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71854" y="2573258"/>
            <a:ext cx="8743784" cy="1754326"/>
          </a:xfrm>
          <a:prstGeom prst="rect">
            <a:avLst/>
          </a:prstGeom>
        </p:spPr>
        <p:txBody>
          <a:bodyPr wrap="square">
            <a:spAutoFit/>
          </a:bodyPr>
          <a:lstStyle/>
          <a:p>
            <a:r>
              <a:rPr lang="en-US"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4. </a:t>
            </a:r>
            <a:r>
              <a:rPr lang="zh-TW"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纪念主的</a:t>
            </a:r>
            <a:r>
              <a:rPr lang="zh-CN"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i="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再来</a:t>
            </a:r>
            <a:r>
              <a:rPr lang="zh-CN"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endParaRPr lang="en-US" sz="3600" b="1" i="1" dirty="0" smtClean="0">
              <a:solidFill>
                <a:schemeClr val="accent2">
                  <a:lumMod val="50000"/>
                </a:schemeClr>
              </a:solidFill>
              <a:effectLst/>
              <a:latin typeface="SimSun" panose="02010600030101010101" pitchFamily="2" charset="-122"/>
              <a:ea typeface="SimSun" panose="02010600030101010101" pitchFamily="2" charset="-122"/>
            </a:endParaRPr>
          </a:p>
          <a:p>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你们每逢吃这饼</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喝这杯</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是表明主的死</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直等到他来</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林前</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11</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26</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985962" y="4886927"/>
            <a:ext cx="10382670" cy="1754326"/>
          </a:xfrm>
          <a:prstGeom prst="rect">
            <a:avLst/>
          </a:prstGeom>
        </p:spPr>
        <p:txBody>
          <a:bodyPr wrap="square">
            <a:spAutoFit/>
          </a:bodyPr>
          <a:lstStyle/>
          <a:p>
            <a:r>
              <a:rPr lang="en-US" sz="3600" b="1" i="1" dirty="0" smtClean="0">
                <a:solidFill>
                  <a:schemeClr val="accent2">
                    <a:lumMod val="50000"/>
                  </a:schemeClr>
                </a:solidFill>
                <a:effectLst/>
                <a:latin typeface="Adobe Devanagari" panose="02040503050201020203" pitchFamily="18" charset="0"/>
                <a:cs typeface="Adobe Devanagari" panose="02040503050201020203" pitchFamily="18" charset="0"/>
              </a:rPr>
              <a:t>4. Remember the “</a:t>
            </a:r>
            <a:r>
              <a:rPr lang="en-US" sz="3600" b="1" i="1" u="sng" dirty="0" smtClean="0">
                <a:solidFill>
                  <a:schemeClr val="accent2">
                    <a:lumMod val="50000"/>
                  </a:schemeClr>
                </a:solidFill>
                <a:effectLst/>
                <a:latin typeface="Adobe Devanagari" panose="02040503050201020203" pitchFamily="18" charset="0"/>
                <a:cs typeface="Adobe Devanagari" panose="02040503050201020203" pitchFamily="18" charset="0"/>
              </a:rPr>
              <a:t>second coming of Christ</a:t>
            </a:r>
            <a:r>
              <a:rPr lang="en-US" sz="3600" b="1" i="1" dirty="0" smtClean="0">
                <a:solidFill>
                  <a:schemeClr val="accent2">
                    <a:lumMod val="50000"/>
                  </a:schemeClr>
                </a:solidFill>
                <a:effectLst/>
                <a:latin typeface="Adobe Devanagari" panose="02040503050201020203" pitchFamily="18" charset="0"/>
                <a:cs typeface="Adobe Devanagari" panose="02040503050201020203" pitchFamily="18" charset="0"/>
              </a:rPr>
              <a:t>”</a:t>
            </a:r>
          </a:p>
          <a:p>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“For whenever you eat this bread and drink this cup, you proclaim the Lord’s death </a:t>
            </a:r>
            <a:r>
              <a:rPr lang="en-US" sz="3600" b="1" i="0" u="sng" dirty="0" smtClean="0">
                <a:solidFill>
                  <a:schemeClr val="accent2">
                    <a:lumMod val="50000"/>
                  </a:schemeClr>
                </a:solidFill>
                <a:effectLst/>
                <a:latin typeface="Adobe Devanagari" panose="02040503050201020203" pitchFamily="18" charset="0"/>
                <a:cs typeface="Adobe Devanagari" panose="02040503050201020203" pitchFamily="18" charset="0"/>
              </a:rPr>
              <a:t>until he comes</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 (1 Cor. 11:26)</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297321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238832" y="2019260"/>
            <a:ext cx="8378024" cy="2308324"/>
          </a:xfrm>
          <a:prstGeom prst="rect">
            <a:avLst/>
          </a:prstGeom>
        </p:spPr>
        <p:txBody>
          <a:bodyPr wrap="square">
            <a:spAutoFit/>
          </a:bodyPr>
          <a:lstStyle/>
          <a:p>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加利利人哪</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你们为甚麽站着望天呢</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这离开你们被接升天的耶稣</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你们见他怎样往天上去</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他还要怎样来</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徒</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1</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11</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524786" y="4466725"/>
            <a:ext cx="10495722" cy="2308324"/>
          </a:xfrm>
          <a:prstGeom prst="rect">
            <a:avLst/>
          </a:prstGeom>
        </p:spPr>
        <p:txBody>
          <a:bodyPr wrap="square">
            <a:spAutoFit/>
          </a:bodyPr>
          <a:lstStyle/>
          <a:p>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“Men of Galilee,” they said, “why do you stand here looking into the sky? This same Jesus, who has been taken from you into heaven, will come back in the same way you have seen him go into heaven.” (Acts 1:11)</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397512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3" name="Rectangle 2"/>
          <p:cNvSpPr/>
          <p:nvPr/>
        </p:nvSpPr>
        <p:spPr>
          <a:xfrm>
            <a:off x="3095708" y="2423514"/>
            <a:ext cx="8632466" cy="1754326"/>
          </a:xfrm>
          <a:prstGeom prst="rect">
            <a:avLst/>
          </a:prstGeom>
        </p:spPr>
        <p:txBody>
          <a:bodyPr wrap="square">
            <a:spAutoFit/>
          </a:bodyPr>
          <a:lstStyle/>
          <a:p>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纪</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念他为我们舍了他的生</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命</a:t>
            </a:r>
            <a:r>
              <a:rPr lang="en-US" altLang="zh-TW" sz="3600" b="1" dirty="0" smtClean="0">
                <a:solidFill>
                  <a:schemeClr val="accent2">
                    <a:lumMod val="50000"/>
                  </a:schemeClr>
                </a:solidFill>
                <a:effectLst/>
                <a:ea typeface="SimSun" panose="02010600030101010101" pitchFamily="2" charset="-122"/>
                <a:cs typeface="Microsoft YaHei" panose="020B0503020204020204" pitchFamily="34" charset="-122"/>
              </a:rPr>
              <a:t>; </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纪</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念他用他的血与我们立了新</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约</a:t>
            </a:r>
            <a:r>
              <a:rPr lang="en-US" altLang="zh-TW" sz="3600" b="1" dirty="0" smtClean="0">
                <a:solidFill>
                  <a:schemeClr val="accent2">
                    <a:lumMod val="50000"/>
                  </a:schemeClr>
                </a:solidFill>
                <a:effectLst/>
                <a:ea typeface="SimSun" panose="02010600030101010101" pitchFamily="2" charset="-122"/>
                <a:cs typeface="Microsoft YaHei" panose="020B0503020204020204" pitchFamily="34" charset="-122"/>
              </a:rPr>
              <a:t>; </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纪念</a:t>
            </a:r>
            <a:r>
              <a:rPr lang="zh-CN" altLang="en-US" sz="3600" b="1" dirty="0" smtClean="0">
                <a:solidFill>
                  <a:schemeClr val="accent2">
                    <a:lumMod val="50000"/>
                  </a:schemeClr>
                </a:solidFill>
                <a:effectLst/>
                <a:ea typeface="SimSun" panose="02010600030101010101" pitchFamily="2" charset="-122"/>
                <a:cs typeface="Microsoft YaHei" panose="020B0503020204020204" pitchFamily="34" charset="-122"/>
              </a:rPr>
              <a:t>他</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的</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血是为多人流出来</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的</a:t>
            </a:r>
            <a:r>
              <a:rPr lang="en-US" altLang="zh-TW" sz="3600" b="1" dirty="0" smtClean="0">
                <a:solidFill>
                  <a:schemeClr val="accent2">
                    <a:lumMod val="50000"/>
                  </a:schemeClr>
                </a:solidFill>
                <a:effectLst/>
                <a:ea typeface="SimSun" panose="02010600030101010101" pitchFamily="2" charset="-122"/>
                <a:cs typeface="Microsoft YaHei" panose="020B0503020204020204" pitchFamily="34" charset="-122"/>
              </a:rPr>
              <a:t>; </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纪念</a:t>
            </a:r>
            <a:r>
              <a:rPr lang="zh-CN" altLang="en-US" sz="3600" b="1" dirty="0" smtClean="0">
                <a:solidFill>
                  <a:schemeClr val="accent2">
                    <a:lumMod val="50000"/>
                  </a:schemeClr>
                </a:solidFill>
                <a:effectLst/>
                <a:ea typeface="SimSun" panose="02010600030101010101" pitchFamily="2" charset="-122"/>
                <a:cs typeface="Microsoft YaHei" panose="020B0503020204020204" pitchFamily="34" charset="-122"/>
              </a:rPr>
              <a:t>他</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要</a:t>
            </a:r>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再来</a:t>
            </a:r>
            <a:r>
              <a:rPr lang="zh-TW" sz="3600" b="1" dirty="0" smtClean="0">
                <a:solidFill>
                  <a:schemeClr val="accent2">
                    <a:lumMod val="50000"/>
                  </a:schemeClr>
                </a:solidFill>
                <a:effectLst/>
                <a:ea typeface="SimSun" panose="02010600030101010101" pitchFamily="2" charset="-122"/>
                <a:cs typeface="Times New Roman" panose="02020603050405020304" pitchFamily="18" charset="0"/>
              </a:rPr>
              <a:t>。</a:t>
            </a:r>
            <a:endParaRPr lang="en-US" sz="3600" b="1" dirty="0">
              <a:solidFill>
                <a:schemeClr val="accent2">
                  <a:lumMod val="50000"/>
                </a:schemeClr>
              </a:solidFill>
            </a:endParaRPr>
          </a:p>
        </p:txBody>
      </p:sp>
      <p:sp>
        <p:nvSpPr>
          <p:cNvPr id="6" name="Rectangle 5"/>
          <p:cNvSpPr/>
          <p:nvPr/>
        </p:nvSpPr>
        <p:spPr>
          <a:xfrm>
            <a:off x="381664" y="4872493"/>
            <a:ext cx="11346510" cy="1754326"/>
          </a:xfrm>
          <a:prstGeom prst="rect">
            <a:avLst/>
          </a:prstGeom>
        </p:spPr>
        <p:txBody>
          <a:bodyPr wrap="square">
            <a:spAutoFit/>
          </a:bodyPr>
          <a:lstStyle/>
          <a:p>
            <a:r>
              <a:rPr lang="en-US" sz="3600" b="1" dirty="0" smtClean="0">
                <a:solidFill>
                  <a:schemeClr val="accent2">
                    <a:lumMod val="50000"/>
                  </a:schemeClr>
                </a:solidFill>
                <a:latin typeface="Adobe Devanagari" panose="02040503050201020203" pitchFamily="18" charset="0"/>
                <a:cs typeface="Adobe Devanagari" panose="02040503050201020203" pitchFamily="18" charset="0"/>
              </a:rPr>
              <a:t>Remember the Lord who gave up His life, remember the covenant in His blood, remember His blood was poured out for many, remember the </a:t>
            </a:r>
            <a:r>
              <a:rPr lang="en-US" sz="3600" b="1" dirty="0" smtClean="0">
                <a:solidFill>
                  <a:schemeClr val="accent2">
                    <a:lumMod val="50000"/>
                  </a:schemeClr>
                </a:solidFill>
                <a:latin typeface="Adobe Devanagari" panose="02040503050201020203" pitchFamily="18" charset="0"/>
                <a:cs typeface="Adobe Devanagari" panose="02040503050201020203" pitchFamily="18" charset="0"/>
              </a:rPr>
              <a:t>His second coming.   </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16127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1097280" y="2742669"/>
            <a:ext cx="10980752" cy="3970318"/>
          </a:xfrm>
          <a:prstGeom prst="rect">
            <a:avLst/>
          </a:prstGeom>
        </p:spPr>
        <p:txBody>
          <a:bodyPr wrap="square">
            <a:spAutoFit/>
          </a:bodyPr>
          <a:lstStyle/>
          <a:p>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26</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他们吃的时候</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耶稣拿起饼来</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祝福</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就擘开</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递给门徒</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说</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你们拿着吃</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这是我的身体</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27</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又拿起杯来</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祝谢了</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递给他们</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说</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你们都喝这个</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28</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因为这是我立约的血</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为多人流出来</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使罪得赦</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29</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但我告诉你们</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从今以後</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我不再喝这葡萄汁</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直到我在我父的国里</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同你们喝新的那日子</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太</a:t>
            </a:r>
            <a:r>
              <a:rPr lang="en-US" sz="3600" b="1" dirty="0" smtClean="0">
                <a:solidFill>
                  <a:schemeClr val="accent2">
                    <a:lumMod val="50000"/>
                  </a:schemeClr>
                </a:solidFill>
                <a:effectLst/>
                <a:latin typeface="SimSun" panose="02010600030101010101" pitchFamily="2" charset="-122"/>
                <a:ea typeface="PMingLiU"/>
              </a:rPr>
              <a:t>26</a:t>
            </a:r>
            <a:r>
              <a:rPr lang="zh-TW" sz="3600" b="1" dirty="0" smtClean="0">
                <a:solidFill>
                  <a:schemeClr val="accent2">
                    <a:lumMod val="50000"/>
                  </a:schemeClr>
                </a:solidFill>
                <a:effectLst/>
                <a:latin typeface="SimSun" panose="02010600030101010101" pitchFamily="2" charset="-122"/>
                <a:ea typeface="PMingLiU"/>
              </a:rPr>
              <a:t>：</a:t>
            </a:r>
            <a:r>
              <a:rPr lang="en-US" sz="3600" b="1" dirty="0" smtClean="0">
                <a:solidFill>
                  <a:schemeClr val="accent2">
                    <a:lumMod val="50000"/>
                  </a:schemeClr>
                </a:solidFill>
                <a:effectLst/>
                <a:latin typeface="SimSun" panose="02010600030101010101" pitchFamily="2" charset="-122"/>
                <a:ea typeface="PMingLiU"/>
              </a:rPr>
              <a:t>26</a:t>
            </a:r>
            <a:r>
              <a:rPr lang="zh-TW" sz="3600" b="1" dirty="0" smtClean="0">
                <a:solidFill>
                  <a:schemeClr val="accent2">
                    <a:lumMod val="50000"/>
                  </a:schemeClr>
                </a:solidFill>
                <a:effectLst/>
                <a:latin typeface="SimSun" panose="02010600030101010101" pitchFamily="2" charset="-122"/>
                <a:ea typeface="PMingLiU"/>
              </a:rPr>
              <a:t>－</a:t>
            </a:r>
            <a:r>
              <a:rPr lang="en-US" sz="3600" b="1" dirty="0" smtClean="0">
                <a:solidFill>
                  <a:schemeClr val="accent2">
                    <a:lumMod val="50000"/>
                  </a:schemeClr>
                </a:solidFill>
                <a:effectLst/>
                <a:latin typeface="SimSun" panose="02010600030101010101" pitchFamily="2" charset="-122"/>
                <a:ea typeface="PMingLiU"/>
              </a:rPr>
              <a:t>29</a:t>
            </a:r>
            <a:r>
              <a:rPr lang="zh-TW" sz="3600" b="1" dirty="0" smtClean="0">
                <a:solidFill>
                  <a:schemeClr val="accent2">
                    <a:lumMod val="50000"/>
                  </a:schemeClr>
                </a:solidFill>
                <a:effectLst/>
                <a:latin typeface="SimSun" panose="02010600030101010101" pitchFamily="2" charset="-122"/>
                <a:ea typeface="PMingLiU"/>
              </a:rPr>
              <a:t>）</a:t>
            </a:r>
            <a:endParaRPr lang="en-US" sz="3600" b="1" dirty="0">
              <a:solidFill>
                <a:schemeClr val="accent2">
                  <a:lumMod val="50000"/>
                </a:schemeClr>
              </a:solidFill>
              <a:effectLst/>
              <a:latin typeface="Times New Roman" panose="02020603050405020304" pitchFamily="18" charset="0"/>
              <a:ea typeface="PMingLiU"/>
            </a:endParaRPr>
          </a:p>
        </p:txBody>
      </p:sp>
    </p:spTree>
    <p:extLst>
      <p:ext uri="{BB962C8B-B14F-4D97-AF65-F5344CB8AC3E}">
        <p14:creationId xmlns:p14="http://schemas.microsoft.com/office/powerpoint/2010/main" val="3285223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606903" y="2818677"/>
            <a:ext cx="11466414" cy="3970318"/>
          </a:xfrm>
          <a:prstGeom prst="rect">
            <a:avLst/>
          </a:prstGeom>
        </p:spPr>
        <p:txBody>
          <a:bodyPr wrap="square">
            <a:spAutoFit/>
          </a:bodyPr>
          <a:lstStyle/>
          <a:p>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23</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我当日传给你们的</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原是从主领受的</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就是主耶稣被卖的那一夜</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拿起饼来</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24</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祝谢了</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就擘开</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说</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这是我的身体</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为你们舍的</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u="sng"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你们应当如此行</a:t>
            </a:r>
            <a:r>
              <a:rPr lang="zh-TW" sz="3600" b="1" u="sng"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u="sng"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为的是记念我</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25</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饭後</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也照样拿起杯来</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说</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这杯是用我的血所立的新约</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你们每逢喝的时候</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u="sng"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要如此行</a:t>
            </a:r>
            <a:r>
              <a:rPr lang="zh-TW" sz="3600" b="1" u="sng"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u="sng"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为的是记念我</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PMingLiU"/>
              </a:rPr>
              <a:t>26</a:t>
            </a:r>
            <a:r>
              <a:rPr lang="zh-TW" sz="3600" b="1" dirty="0" smtClean="0">
                <a:solidFill>
                  <a:schemeClr val="accent2">
                    <a:lumMod val="50000"/>
                  </a:schemeClr>
                </a:solidFill>
                <a:effectLst/>
                <a:latin typeface="SimSun" panose="02010600030101010101" pitchFamily="2" charset="-122"/>
                <a:ea typeface="PMingLiU"/>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你们每逢吃这饼</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喝这杯</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是表明主的死</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直等到他来</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rPr>
              <a:t>。（</a:t>
            </a:r>
            <a:r>
              <a:rPr lang="zh-TW" sz="3600" b="1" dirty="0" smtClean="0">
                <a:solidFill>
                  <a:schemeClr val="accent2">
                    <a:lumMod val="50000"/>
                  </a:schemeClr>
                </a:solidFill>
                <a:effectLst/>
                <a:latin typeface="Times New Roman" panose="02020603050405020304" pitchFamily="18" charset="0"/>
                <a:ea typeface="SimSun" panose="02010600030101010101" pitchFamily="2" charset="-122"/>
                <a:cs typeface="Microsoft YaHei" panose="020B0503020204020204" pitchFamily="34" charset="-122"/>
              </a:rPr>
              <a:t>林前</a:t>
            </a:r>
            <a:r>
              <a:rPr lang="en-US" sz="3600" b="1" dirty="0" smtClean="0">
                <a:solidFill>
                  <a:schemeClr val="accent2">
                    <a:lumMod val="50000"/>
                  </a:schemeClr>
                </a:solidFill>
                <a:effectLst/>
                <a:latin typeface="SimSun" panose="02010600030101010101" pitchFamily="2" charset="-122"/>
                <a:ea typeface="PMingLiU"/>
              </a:rPr>
              <a:t>11</a:t>
            </a:r>
            <a:r>
              <a:rPr lang="zh-TW" sz="3600" b="1" dirty="0" smtClean="0">
                <a:solidFill>
                  <a:schemeClr val="accent2">
                    <a:lumMod val="50000"/>
                  </a:schemeClr>
                </a:solidFill>
                <a:effectLst/>
                <a:latin typeface="SimSun" panose="02010600030101010101" pitchFamily="2" charset="-122"/>
                <a:ea typeface="PMingLiU"/>
              </a:rPr>
              <a:t>：</a:t>
            </a:r>
            <a:r>
              <a:rPr lang="en-US" sz="3600" b="1" dirty="0" smtClean="0">
                <a:solidFill>
                  <a:schemeClr val="accent2">
                    <a:lumMod val="50000"/>
                  </a:schemeClr>
                </a:solidFill>
                <a:effectLst/>
                <a:latin typeface="SimSun" panose="02010600030101010101" pitchFamily="2" charset="-122"/>
                <a:ea typeface="PMingLiU"/>
              </a:rPr>
              <a:t>23</a:t>
            </a:r>
            <a:r>
              <a:rPr lang="zh-TW" sz="3600" b="1" dirty="0" smtClean="0">
                <a:solidFill>
                  <a:schemeClr val="accent2">
                    <a:lumMod val="50000"/>
                  </a:schemeClr>
                </a:solidFill>
                <a:effectLst/>
                <a:latin typeface="SimSun" panose="02010600030101010101" pitchFamily="2" charset="-122"/>
                <a:ea typeface="PMingLiU"/>
              </a:rPr>
              <a:t>－</a:t>
            </a:r>
            <a:r>
              <a:rPr lang="en-US" sz="3600" b="1" dirty="0" smtClean="0">
                <a:solidFill>
                  <a:schemeClr val="accent2">
                    <a:lumMod val="50000"/>
                  </a:schemeClr>
                </a:solidFill>
                <a:effectLst/>
                <a:latin typeface="SimSun" panose="02010600030101010101" pitchFamily="2" charset="-122"/>
                <a:ea typeface="PMingLiU"/>
              </a:rPr>
              <a:t>26</a:t>
            </a:r>
            <a:r>
              <a:rPr lang="zh-TW" sz="3600" b="1" dirty="0" smtClean="0">
                <a:solidFill>
                  <a:schemeClr val="accent2">
                    <a:lumMod val="50000"/>
                  </a:schemeClr>
                </a:solidFill>
                <a:effectLst/>
                <a:latin typeface="SimSun" panose="02010600030101010101" pitchFamily="2" charset="-122"/>
                <a:ea typeface="PMingLiU"/>
              </a:rPr>
              <a:t>）</a:t>
            </a:r>
            <a:endParaRPr lang="en-US" sz="3600" b="1" dirty="0">
              <a:solidFill>
                <a:schemeClr val="accent2">
                  <a:lumMod val="50000"/>
                </a:schemeClr>
              </a:solidFill>
              <a:effectLst/>
              <a:latin typeface="Times New Roman" panose="02020603050405020304" pitchFamily="18" charset="0"/>
              <a:ea typeface="PMingLiU"/>
            </a:endParaRPr>
          </a:p>
        </p:txBody>
      </p:sp>
    </p:spTree>
    <p:extLst>
      <p:ext uri="{BB962C8B-B14F-4D97-AF65-F5344CB8AC3E}">
        <p14:creationId xmlns:p14="http://schemas.microsoft.com/office/powerpoint/2010/main" val="313881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6"/>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3" name="Rectangle 2"/>
          <p:cNvSpPr/>
          <p:nvPr/>
        </p:nvSpPr>
        <p:spPr>
          <a:xfrm>
            <a:off x="1720907" y="2333685"/>
            <a:ext cx="10471093" cy="4524315"/>
          </a:xfrm>
          <a:prstGeom prst="rect">
            <a:avLst/>
          </a:prstGeom>
        </p:spPr>
        <p:txBody>
          <a:bodyPr wrap="square">
            <a:spAutoFit/>
          </a:bodyPr>
          <a:lstStyle/>
          <a:p>
            <a:r>
              <a:rPr lang="en-US" sz="3200" b="1" baseline="30000" dirty="0">
                <a:solidFill>
                  <a:schemeClr val="accent2">
                    <a:lumMod val="50000"/>
                  </a:schemeClr>
                </a:solidFill>
                <a:latin typeface="Adobe Devanagari" panose="02040503050201020203" pitchFamily="18" charset="0"/>
                <a:cs typeface="Adobe Devanagari" panose="02040503050201020203" pitchFamily="18" charset="0"/>
              </a:rPr>
              <a:t>23 </a:t>
            </a:r>
            <a:r>
              <a:rPr lang="en-US" sz="3200" b="1" dirty="0">
                <a:solidFill>
                  <a:schemeClr val="accent2">
                    <a:lumMod val="50000"/>
                  </a:schemeClr>
                </a:solidFill>
                <a:latin typeface="Adobe Devanagari" panose="02040503050201020203" pitchFamily="18" charset="0"/>
                <a:cs typeface="Adobe Devanagari" panose="02040503050201020203" pitchFamily="18" charset="0"/>
              </a:rPr>
              <a:t>For I received from the Lord what I also passed on to you: The Lord Jesus, on the night he was betrayed, took bread, </a:t>
            </a:r>
            <a:r>
              <a:rPr lang="en-US" sz="3200" b="1" baseline="30000" dirty="0">
                <a:solidFill>
                  <a:schemeClr val="accent2">
                    <a:lumMod val="50000"/>
                  </a:schemeClr>
                </a:solidFill>
                <a:latin typeface="Adobe Devanagari" panose="02040503050201020203" pitchFamily="18" charset="0"/>
                <a:cs typeface="Adobe Devanagari" panose="02040503050201020203" pitchFamily="18" charset="0"/>
              </a:rPr>
              <a:t>24 </a:t>
            </a:r>
            <a:r>
              <a:rPr lang="en-US" sz="3200" b="1" dirty="0">
                <a:solidFill>
                  <a:schemeClr val="accent2">
                    <a:lumMod val="50000"/>
                  </a:schemeClr>
                </a:solidFill>
                <a:latin typeface="Adobe Devanagari" panose="02040503050201020203" pitchFamily="18" charset="0"/>
                <a:cs typeface="Adobe Devanagari" panose="02040503050201020203" pitchFamily="18" charset="0"/>
              </a:rPr>
              <a:t>and when he had given thanks, he broke it and said, “This is my body, which is for you; do this </a:t>
            </a:r>
            <a:r>
              <a:rPr lang="en-US" sz="3200" b="1" u="sng" dirty="0">
                <a:solidFill>
                  <a:schemeClr val="accent2">
                    <a:lumMod val="50000"/>
                  </a:schemeClr>
                </a:solidFill>
                <a:latin typeface="Adobe Devanagari" panose="02040503050201020203" pitchFamily="18" charset="0"/>
                <a:cs typeface="Adobe Devanagari" panose="02040503050201020203" pitchFamily="18" charset="0"/>
              </a:rPr>
              <a:t>in remembrance of me</a:t>
            </a:r>
            <a:r>
              <a:rPr lang="en-US" sz="3200" b="1" dirty="0">
                <a:solidFill>
                  <a:schemeClr val="accent2">
                    <a:lumMod val="50000"/>
                  </a:schemeClr>
                </a:solidFill>
                <a:latin typeface="Adobe Devanagari" panose="02040503050201020203" pitchFamily="18" charset="0"/>
                <a:cs typeface="Adobe Devanagari" panose="02040503050201020203" pitchFamily="18" charset="0"/>
              </a:rPr>
              <a:t>.” </a:t>
            </a:r>
            <a:r>
              <a:rPr lang="en-US" sz="3200" b="1" baseline="30000" dirty="0">
                <a:solidFill>
                  <a:schemeClr val="accent2">
                    <a:lumMod val="50000"/>
                  </a:schemeClr>
                </a:solidFill>
                <a:latin typeface="Adobe Devanagari" panose="02040503050201020203" pitchFamily="18" charset="0"/>
                <a:cs typeface="Adobe Devanagari" panose="02040503050201020203" pitchFamily="18" charset="0"/>
              </a:rPr>
              <a:t>25 </a:t>
            </a:r>
            <a:r>
              <a:rPr lang="en-US" sz="3200" b="1" dirty="0">
                <a:solidFill>
                  <a:schemeClr val="accent2">
                    <a:lumMod val="50000"/>
                  </a:schemeClr>
                </a:solidFill>
                <a:latin typeface="Adobe Devanagari" panose="02040503050201020203" pitchFamily="18" charset="0"/>
                <a:cs typeface="Adobe Devanagari" panose="02040503050201020203" pitchFamily="18" charset="0"/>
              </a:rPr>
              <a:t>In the same way, after supper he took the cup, saying, “This cup is the new covenant in my blood; do this, whenever you drink it, </a:t>
            </a:r>
            <a:r>
              <a:rPr lang="en-US" sz="3200" b="1" u="sng" dirty="0">
                <a:solidFill>
                  <a:schemeClr val="accent2">
                    <a:lumMod val="50000"/>
                  </a:schemeClr>
                </a:solidFill>
                <a:latin typeface="Adobe Devanagari" panose="02040503050201020203" pitchFamily="18" charset="0"/>
                <a:cs typeface="Adobe Devanagari" panose="02040503050201020203" pitchFamily="18" charset="0"/>
              </a:rPr>
              <a:t>in remembrance of me</a:t>
            </a:r>
            <a:r>
              <a:rPr lang="en-US" sz="3200" b="1" dirty="0">
                <a:solidFill>
                  <a:schemeClr val="accent2">
                    <a:lumMod val="50000"/>
                  </a:schemeClr>
                </a:solidFill>
                <a:latin typeface="Adobe Devanagari" panose="02040503050201020203" pitchFamily="18" charset="0"/>
                <a:cs typeface="Adobe Devanagari" panose="02040503050201020203" pitchFamily="18" charset="0"/>
              </a:rPr>
              <a:t>.” </a:t>
            </a:r>
            <a:r>
              <a:rPr lang="en-US" sz="3200" b="1" baseline="30000" dirty="0">
                <a:solidFill>
                  <a:schemeClr val="accent2">
                    <a:lumMod val="50000"/>
                  </a:schemeClr>
                </a:solidFill>
                <a:latin typeface="Adobe Devanagari" panose="02040503050201020203" pitchFamily="18" charset="0"/>
                <a:cs typeface="Adobe Devanagari" panose="02040503050201020203" pitchFamily="18" charset="0"/>
              </a:rPr>
              <a:t>26 </a:t>
            </a:r>
            <a:r>
              <a:rPr lang="en-US" sz="3200" b="1" dirty="0">
                <a:solidFill>
                  <a:schemeClr val="accent2">
                    <a:lumMod val="50000"/>
                  </a:schemeClr>
                </a:solidFill>
                <a:latin typeface="Adobe Devanagari" panose="02040503050201020203" pitchFamily="18" charset="0"/>
                <a:cs typeface="Adobe Devanagari" panose="02040503050201020203" pitchFamily="18" charset="0"/>
              </a:rPr>
              <a:t>For whenever you eat this bread and drink this cup, you proclaim the Lord’s death until he comes</a:t>
            </a:r>
            <a:r>
              <a:rPr lang="en-US" sz="3200" b="1" dirty="0" smtClean="0">
                <a:solidFill>
                  <a:schemeClr val="accent2">
                    <a:lumMod val="50000"/>
                  </a:schemeClr>
                </a:solidFill>
                <a:latin typeface="Adobe Devanagari" panose="02040503050201020203" pitchFamily="18" charset="0"/>
                <a:cs typeface="Adobe Devanagari" panose="02040503050201020203" pitchFamily="18" charset="0"/>
              </a:rPr>
              <a:t>. (1 Cor. 11:23-26)</a:t>
            </a:r>
            <a:endParaRPr lang="en-US" sz="32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81162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7999" y="3105835"/>
            <a:ext cx="8572163" cy="1754326"/>
          </a:xfrm>
          <a:prstGeom prst="rect">
            <a:avLst/>
          </a:prstGeom>
        </p:spPr>
        <p:txBody>
          <a:bodyPr wrap="square">
            <a:spAutoFit/>
          </a:bodyPr>
          <a:lstStyle/>
          <a:p>
            <a:r>
              <a:rPr lang="en-US" altLang="zh-CN"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1. </a:t>
            </a:r>
            <a:r>
              <a:rPr lang="zh-TW"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纪念</a:t>
            </a:r>
            <a:r>
              <a:rPr lang="zh-CN" sz="3600" b="1" i="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i="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主耶稣</a:t>
            </a:r>
            <a:r>
              <a:rPr lang="en-US"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endParaRPr lang="en-US" sz="3600" i="1" dirty="0" smtClean="0">
              <a:solidFill>
                <a:schemeClr val="accent2">
                  <a:lumMod val="50000"/>
                </a:schemeClr>
              </a:solidFill>
              <a:effectLst/>
              <a:latin typeface="SimSun" panose="02010600030101010101" pitchFamily="2" charset="-122"/>
              <a:ea typeface="SimSun" panose="02010600030101010101" pitchFamily="2" charset="-122"/>
            </a:endParaRPr>
          </a:p>
          <a:p>
            <a:r>
              <a:rPr lang="en-US" altLang="zh-CN" sz="3600" dirty="0" smtClean="0">
                <a:solidFill>
                  <a:schemeClr val="accent2">
                    <a:lumMod val="50000"/>
                  </a:schemeClr>
                </a:solidFill>
                <a:effectLst/>
                <a:latin typeface="SimSun" panose="02010600030101010101" pitchFamily="2" charset="-122"/>
                <a:ea typeface="SimSun" panose="02010600030101010101" pitchFamily="2" charset="-122"/>
              </a:rPr>
              <a:t>  </a:t>
            </a:r>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你们应当如此行</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为的是纪念</a:t>
            </a:r>
            <a:r>
              <a:rPr lang="zh-TW" sz="3600" b="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我</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a:t>
            </a:r>
          </a:p>
          <a:p>
            <a:r>
              <a:rPr lang="en-US" sz="3600" b="1" dirty="0" smtClean="0">
                <a:solidFill>
                  <a:schemeClr val="accent2">
                    <a:lumMod val="50000"/>
                  </a:schemeClr>
                </a:solidFill>
                <a:effectLst/>
                <a:latin typeface="SimSun" panose="02010600030101010101" pitchFamily="2" charset="-122"/>
                <a:ea typeface="SimSun" panose="02010600030101010101" pitchFamily="2" charset="-122"/>
              </a:rPr>
              <a:t>  </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林前</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11</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24</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6" name="Rectangle 5"/>
          <p:cNvSpPr/>
          <p:nvPr/>
        </p:nvSpPr>
        <p:spPr>
          <a:xfrm>
            <a:off x="3047999" y="4982821"/>
            <a:ext cx="8984012" cy="1754326"/>
          </a:xfrm>
          <a:prstGeom prst="rect">
            <a:avLst/>
          </a:prstGeom>
        </p:spPr>
        <p:txBody>
          <a:bodyPr wrap="square">
            <a:spAutoFit/>
          </a:bodyPr>
          <a:lstStyle/>
          <a:p>
            <a:r>
              <a:rPr 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1. Remember the “</a:t>
            </a:r>
            <a:r>
              <a:rPr lang="en-US" sz="3600" b="1" i="1" u="sng"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Lord Jesus</a:t>
            </a:r>
            <a:r>
              <a:rPr 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a:t>
            </a:r>
          </a:p>
          <a:p>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     “...do this in remembrance of </a:t>
            </a:r>
            <a:r>
              <a:rPr lang="en-US" sz="3600" b="1" u="sng"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me</a:t>
            </a:r>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a:t>
            </a:r>
          </a:p>
          <a:p>
            <a:r>
              <a:rPr lang="en-US" sz="3600" b="1" dirty="0" smtClean="0">
                <a:solidFill>
                  <a:schemeClr val="accent2">
                    <a:lumMod val="50000"/>
                  </a:schemeClr>
                </a:solidFill>
                <a:latin typeface="Adobe Devanagari" panose="02040503050201020203" pitchFamily="18" charset="0"/>
                <a:ea typeface="PMingLiU"/>
                <a:cs typeface="Adobe Devanagari" panose="02040503050201020203" pitchFamily="18" charset="0"/>
              </a:rPr>
              <a:t>     </a:t>
            </a:r>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(1 Cor. 11:24)</a:t>
            </a:r>
            <a:endParaRPr lang="en-US" sz="3600" b="1" dirty="0">
              <a:solidFill>
                <a:schemeClr val="accent2">
                  <a:lumMod val="50000"/>
                </a:schemeClr>
              </a:solidFill>
              <a:effectLst/>
              <a:latin typeface="Adobe Devanagari" panose="02040503050201020203" pitchFamily="18" charset="0"/>
              <a:ea typeface="PMingLiU"/>
              <a:cs typeface="Adobe Devanagari" panose="02040503050201020203" pitchFamily="18" charset="0"/>
            </a:endParaRPr>
          </a:p>
        </p:txBody>
      </p:sp>
    </p:spTree>
    <p:extLst>
      <p:ext uri="{BB962C8B-B14F-4D97-AF65-F5344CB8AC3E}">
        <p14:creationId xmlns:p14="http://schemas.microsoft.com/office/powerpoint/2010/main" val="480311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8000" y="3105835"/>
            <a:ext cx="8902810" cy="1200329"/>
          </a:xfrm>
          <a:prstGeom prst="rect">
            <a:avLst/>
          </a:prstGeom>
        </p:spPr>
        <p:txBody>
          <a:bodyPr wrap="square">
            <a:spAutoFit/>
          </a:bodyPr>
          <a:lstStyle/>
          <a:p>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能以和众圣徒一同明白基督的爱</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是何等</a:t>
            </a:r>
            <a:r>
              <a:rPr lang="zh-TW" sz="3600" b="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长阔高深</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弗</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3</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18</a:t>
            </a:r>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endParaRPr lang="en-US" sz="3600" b="1" dirty="0">
              <a:solidFill>
                <a:schemeClr val="accent2">
                  <a:lumMod val="50000"/>
                </a:schemeClr>
              </a:solidFill>
              <a:latin typeface="SimSun" panose="02010600030101010101" pitchFamily="2" charset="-122"/>
              <a:ea typeface="SimSun" panose="02010600030101010101" pitchFamily="2" charset="-122"/>
            </a:endParaRPr>
          </a:p>
        </p:txBody>
      </p:sp>
      <p:sp>
        <p:nvSpPr>
          <p:cNvPr id="3" name="Rectangle 2"/>
          <p:cNvSpPr/>
          <p:nvPr/>
        </p:nvSpPr>
        <p:spPr>
          <a:xfrm>
            <a:off x="3047999" y="4575426"/>
            <a:ext cx="8783541" cy="1200329"/>
          </a:xfrm>
          <a:prstGeom prst="rect">
            <a:avLst/>
          </a:prstGeom>
        </p:spPr>
        <p:txBody>
          <a:bodyPr wrap="square">
            <a:spAutoFit/>
          </a:bodyPr>
          <a:lstStyle/>
          <a:p>
            <a:r>
              <a:rPr lang="en-US" b="0" i="0" dirty="0" smtClean="0">
                <a:solidFill>
                  <a:srgbClr val="001320"/>
                </a:solidFill>
                <a:effectLst/>
                <a:latin typeface="Trebuchet"/>
              </a:rPr>
              <a:t> </a:t>
            </a:r>
            <a:r>
              <a:rPr lang="zh-CN" alt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a:t>
            </a:r>
            <a:r>
              <a:rPr lang="en-US" altLang="zh-CN"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to grasp how </a:t>
            </a:r>
            <a:r>
              <a:rPr lang="en-US" sz="3600" b="1" i="0" u="sng" dirty="0" smtClean="0">
                <a:solidFill>
                  <a:schemeClr val="accent2">
                    <a:lumMod val="50000"/>
                  </a:schemeClr>
                </a:solidFill>
                <a:effectLst/>
                <a:latin typeface="Adobe Devanagari" panose="02040503050201020203" pitchFamily="18" charset="0"/>
                <a:cs typeface="Adobe Devanagari" panose="02040503050201020203" pitchFamily="18" charset="0"/>
              </a:rPr>
              <a:t>wide </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and </a:t>
            </a:r>
            <a:r>
              <a:rPr lang="en-US" sz="3600" b="1" i="0" u="sng" dirty="0" smtClean="0">
                <a:solidFill>
                  <a:schemeClr val="accent2">
                    <a:lumMod val="50000"/>
                  </a:schemeClr>
                </a:solidFill>
                <a:effectLst/>
                <a:latin typeface="Adobe Devanagari" panose="02040503050201020203" pitchFamily="18" charset="0"/>
                <a:cs typeface="Adobe Devanagari" panose="02040503050201020203" pitchFamily="18" charset="0"/>
              </a:rPr>
              <a:t>long</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 and </a:t>
            </a:r>
            <a:r>
              <a:rPr lang="en-US" sz="3600" b="1" i="0" u="sng" dirty="0" smtClean="0">
                <a:solidFill>
                  <a:schemeClr val="accent2">
                    <a:lumMod val="50000"/>
                  </a:schemeClr>
                </a:solidFill>
                <a:effectLst/>
                <a:latin typeface="Adobe Devanagari" panose="02040503050201020203" pitchFamily="18" charset="0"/>
                <a:cs typeface="Adobe Devanagari" panose="02040503050201020203" pitchFamily="18" charset="0"/>
              </a:rPr>
              <a:t>high</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 and </a:t>
            </a:r>
            <a:r>
              <a:rPr lang="en-US" sz="3600" b="1" i="0" u="sng" dirty="0" smtClean="0">
                <a:solidFill>
                  <a:schemeClr val="accent2">
                    <a:lumMod val="50000"/>
                  </a:schemeClr>
                </a:solidFill>
                <a:effectLst/>
                <a:latin typeface="Adobe Devanagari" panose="02040503050201020203" pitchFamily="18" charset="0"/>
                <a:cs typeface="Adobe Devanagari" panose="02040503050201020203" pitchFamily="18" charset="0"/>
              </a:rPr>
              <a:t>deep</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 is the love of Christ</a:t>
            </a:r>
            <a:r>
              <a:rPr lang="zh-CN" alt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a:t>
            </a:r>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 (Ephesians 3:18)</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193267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6"/>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pic>
        <p:nvPicPr>
          <p:cNvPr id="6146" name="Picture 2" descr="Image result for cross sign powerpoint templates free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6868" y="1885607"/>
            <a:ext cx="6610965" cy="495822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183332" y="3335495"/>
            <a:ext cx="652007" cy="646331"/>
          </a:xfrm>
          <a:prstGeom prst="rect">
            <a:avLst/>
          </a:prstGeom>
        </p:spPr>
        <p:txBody>
          <a:bodyPr wrap="square">
            <a:spAutoFit/>
          </a:bodyPr>
          <a:lstStyle/>
          <a:p>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长</a:t>
            </a:r>
            <a:endParaRPr lang="en-US" sz="3600" b="1" dirty="0">
              <a:solidFill>
                <a:schemeClr val="accent2">
                  <a:lumMod val="50000"/>
                </a:schemeClr>
              </a:solidFill>
            </a:endParaRPr>
          </a:p>
        </p:txBody>
      </p:sp>
      <p:sp>
        <p:nvSpPr>
          <p:cNvPr id="3" name="Rectangle 2"/>
          <p:cNvSpPr/>
          <p:nvPr/>
        </p:nvSpPr>
        <p:spPr>
          <a:xfrm>
            <a:off x="8335617" y="3285622"/>
            <a:ext cx="1770491" cy="646331"/>
          </a:xfrm>
          <a:prstGeom prst="rect">
            <a:avLst/>
          </a:prstGeom>
        </p:spPr>
        <p:txBody>
          <a:bodyPr wrap="square">
            <a:spAutoFit/>
          </a:bodyPr>
          <a:lstStyle/>
          <a:p>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阔</a:t>
            </a:r>
            <a:endParaRPr lang="en-US" sz="3600" b="1" dirty="0">
              <a:solidFill>
                <a:schemeClr val="accent2">
                  <a:lumMod val="50000"/>
                </a:schemeClr>
              </a:solidFill>
            </a:endParaRPr>
          </a:p>
        </p:txBody>
      </p:sp>
      <p:sp>
        <p:nvSpPr>
          <p:cNvPr id="6" name="Rectangle 5"/>
          <p:cNvSpPr/>
          <p:nvPr/>
        </p:nvSpPr>
        <p:spPr>
          <a:xfrm>
            <a:off x="6759183" y="1818167"/>
            <a:ext cx="646331" cy="646331"/>
          </a:xfrm>
          <a:prstGeom prst="rect">
            <a:avLst/>
          </a:prstGeom>
        </p:spPr>
        <p:txBody>
          <a:bodyPr wrap="none">
            <a:spAutoFit/>
          </a:bodyPr>
          <a:lstStyle/>
          <a:p>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高</a:t>
            </a:r>
            <a:endParaRPr lang="en-US" sz="3600" b="1" dirty="0">
              <a:solidFill>
                <a:schemeClr val="accent2">
                  <a:lumMod val="50000"/>
                </a:schemeClr>
              </a:solidFill>
            </a:endParaRPr>
          </a:p>
        </p:txBody>
      </p:sp>
      <p:sp>
        <p:nvSpPr>
          <p:cNvPr id="7" name="Rectangle 6"/>
          <p:cNvSpPr/>
          <p:nvPr/>
        </p:nvSpPr>
        <p:spPr>
          <a:xfrm>
            <a:off x="6759184" y="6301915"/>
            <a:ext cx="646331" cy="646331"/>
          </a:xfrm>
          <a:prstGeom prst="rect">
            <a:avLst/>
          </a:prstGeom>
        </p:spPr>
        <p:txBody>
          <a:bodyPr wrap="none">
            <a:spAutoFit/>
          </a:bodyPr>
          <a:lstStyle/>
          <a:p>
            <a:r>
              <a:rPr lang="zh-TW" sz="3600" b="1" dirty="0" smtClean="0">
                <a:solidFill>
                  <a:schemeClr val="accent2">
                    <a:lumMod val="50000"/>
                  </a:schemeClr>
                </a:solidFill>
                <a:effectLst/>
                <a:ea typeface="SimSun" panose="02010600030101010101" pitchFamily="2" charset="-122"/>
                <a:cs typeface="Microsoft YaHei" panose="020B0503020204020204" pitchFamily="34" charset="-122"/>
              </a:rPr>
              <a:t>深</a:t>
            </a:r>
            <a:endParaRPr lang="en-US" sz="3600" b="1" dirty="0">
              <a:solidFill>
                <a:schemeClr val="accent2">
                  <a:lumMod val="50000"/>
                </a:schemeClr>
              </a:solidFill>
            </a:endParaRPr>
          </a:p>
        </p:txBody>
      </p:sp>
    </p:spTree>
    <p:extLst>
      <p:ext uri="{BB962C8B-B14F-4D97-AF65-F5344CB8AC3E}">
        <p14:creationId xmlns:p14="http://schemas.microsoft.com/office/powerpoint/2010/main" val="1785798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103658" y="2554043"/>
            <a:ext cx="8696077" cy="1754326"/>
          </a:xfrm>
          <a:prstGeom prst="rect">
            <a:avLst/>
          </a:prstGeom>
        </p:spPr>
        <p:txBody>
          <a:bodyPr wrap="square">
            <a:spAutoFit/>
          </a:bodyPr>
          <a:lstStyle/>
          <a:p>
            <a:r>
              <a:rPr lang="en-US" altLang="zh-TW"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2. </a:t>
            </a:r>
            <a:r>
              <a:rPr lang="zh-TW"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纪念主所立的</a:t>
            </a:r>
            <a:r>
              <a:rPr lang="zh-CN" sz="3600" i="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i="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新约</a:t>
            </a:r>
            <a:r>
              <a:rPr lang="zh-CN" sz="3600" b="1" i="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a:t>
            </a:r>
            <a:endParaRPr lang="en-US" sz="3600" i="1" dirty="0" smtClean="0">
              <a:solidFill>
                <a:schemeClr val="accent2">
                  <a:lumMod val="50000"/>
                </a:schemeClr>
              </a:solidFill>
              <a:effectLst/>
              <a:latin typeface="SimSun" panose="02010600030101010101" pitchFamily="2" charset="-122"/>
              <a:ea typeface="SimSun" panose="02010600030101010101" pitchFamily="2" charset="-122"/>
            </a:endParaRPr>
          </a:p>
          <a:p>
            <a:r>
              <a:rPr lang="en-US" altLang="zh-CN" sz="3600" b="1" dirty="0" smtClean="0">
                <a:solidFill>
                  <a:schemeClr val="accent2">
                    <a:lumMod val="50000"/>
                  </a:schemeClr>
                </a:solidFill>
                <a:effectLst/>
                <a:latin typeface="SimSun" panose="02010600030101010101" pitchFamily="2" charset="-122"/>
                <a:ea typeface="SimSun" panose="02010600030101010101" pitchFamily="2" charset="-122"/>
              </a:rPr>
              <a:t>   </a:t>
            </a:r>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这杯是用我的血所立的</a:t>
            </a:r>
            <a:r>
              <a:rPr lang="zh-TW" sz="3600" b="1" u="sng"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新约</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altLang="zh-CN" sz="3600" b="1" dirty="0" smtClean="0">
              <a:solidFill>
                <a:schemeClr val="accent2">
                  <a:lumMod val="50000"/>
                </a:schemeClr>
              </a:solidFill>
              <a:effectLst/>
              <a:latin typeface="SimSun" panose="02010600030101010101" pitchFamily="2" charset="-122"/>
              <a:ea typeface="SimSun" panose="02010600030101010101" pitchFamily="2" charset="-122"/>
            </a:endParaRPr>
          </a:p>
          <a:p>
            <a:r>
              <a:rPr lang="en-US" altLang="zh-CN" sz="3600" b="1" dirty="0">
                <a:solidFill>
                  <a:schemeClr val="accent2">
                    <a:lumMod val="50000"/>
                  </a:schemeClr>
                </a:solidFill>
                <a:latin typeface="SimSun" panose="02010600030101010101" pitchFamily="2" charset="-122"/>
                <a:ea typeface="SimSun" panose="02010600030101010101" pitchFamily="2" charset="-122"/>
              </a:rPr>
              <a:t> </a:t>
            </a:r>
            <a:r>
              <a:rPr lang="en-US" altLang="zh-CN" sz="3600" b="1" dirty="0" smtClean="0">
                <a:solidFill>
                  <a:schemeClr val="accent2">
                    <a:lumMod val="50000"/>
                  </a:schemeClr>
                </a:solidFill>
                <a:latin typeface="SimSun" panose="02010600030101010101" pitchFamily="2" charset="-122"/>
                <a:ea typeface="SimSun" panose="02010600030101010101" pitchFamily="2" charset="-122"/>
              </a:rPr>
              <a:t> </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林前</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11</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rPr>
              <a:t>25</a:t>
            </a:r>
            <a:r>
              <a:rPr lang="zh-TW" sz="3600" b="1" dirty="0" smtClean="0">
                <a:solidFill>
                  <a:schemeClr val="accent2">
                    <a:lumMod val="50000"/>
                  </a:schemeClr>
                </a:solidFill>
                <a:effectLst/>
                <a:latin typeface="SimSun" panose="02010600030101010101" pitchFamily="2" charset="-122"/>
                <a:ea typeface="SimSun" panose="02010600030101010101" pitchFamily="2" charset="-122"/>
              </a:rPr>
              <a:t>）</a:t>
            </a:r>
            <a:endParaRPr lang="en-US" sz="3600" b="1" dirty="0">
              <a:solidFill>
                <a:schemeClr val="accent2">
                  <a:lumMod val="50000"/>
                </a:schemeClr>
              </a:solidFill>
              <a:effectLst/>
              <a:latin typeface="SimSun" panose="02010600030101010101" pitchFamily="2" charset="-122"/>
              <a:ea typeface="SimSun" panose="02010600030101010101" pitchFamily="2" charset="-122"/>
            </a:endParaRPr>
          </a:p>
        </p:txBody>
      </p:sp>
      <p:sp>
        <p:nvSpPr>
          <p:cNvPr id="3" name="Rectangle 2"/>
          <p:cNvSpPr/>
          <p:nvPr/>
        </p:nvSpPr>
        <p:spPr>
          <a:xfrm>
            <a:off x="3103657" y="4640951"/>
            <a:ext cx="8497296" cy="1754326"/>
          </a:xfrm>
          <a:prstGeom prst="rect">
            <a:avLst/>
          </a:prstGeom>
        </p:spPr>
        <p:txBody>
          <a:bodyPr wrap="square">
            <a:spAutoFit/>
          </a:bodyPr>
          <a:lstStyle/>
          <a:p>
            <a:r>
              <a:rPr lang="en-US" sz="3600" b="1" i="1" dirty="0" smtClean="0">
                <a:solidFill>
                  <a:schemeClr val="accent2">
                    <a:lumMod val="50000"/>
                  </a:schemeClr>
                </a:solidFill>
                <a:effectLst/>
                <a:latin typeface="Adobe Devanagari" panose="02040503050201020203" pitchFamily="18" charset="0"/>
                <a:ea typeface="SimSun" panose="02010600030101010101" pitchFamily="2" charset="-122"/>
                <a:cs typeface="Adobe Devanagari" panose="02040503050201020203" pitchFamily="18" charset="0"/>
              </a:rPr>
              <a:t>2.</a:t>
            </a:r>
            <a:r>
              <a:rPr 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 Remember the “</a:t>
            </a:r>
            <a:r>
              <a:rPr lang="en-US" sz="3600" b="1" i="1" u="sng"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new covenant</a:t>
            </a:r>
            <a:r>
              <a:rPr lang="en-US" sz="3600" b="1" i="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a:t>
            </a:r>
          </a:p>
          <a:p>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     “This cup is the </a:t>
            </a:r>
            <a:r>
              <a:rPr lang="en-US" sz="3600" b="1" u="sng"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new covenant </a:t>
            </a:r>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in my blood” </a:t>
            </a:r>
          </a:p>
          <a:p>
            <a:r>
              <a:rPr lang="en-US" sz="3600" b="1" dirty="0">
                <a:solidFill>
                  <a:schemeClr val="accent2">
                    <a:lumMod val="50000"/>
                  </a:schemeClr>
                </a:solidFill>
                <a:latin typeface="Adobe Devanagari" panose="02040503050201020203" pitchFamily="18" charset="0"/>
                <a:ea typeface="PMingLiU"/>
                <a:cs typeface="Adobe Devanagari" panose="02040503050201020203" pitchFamily="18" charset="0"/>
              </a:rPr>
              <a:t> </a:t>
            </a:r>
            <a:r>
              <a:rPr lang="en-US" sz="3600" b="1" dirty="0" smtClean="0">
                <a:solidFill>
                  <a:schemeClr val="accent2">
                    <a:lumMod val="50000"/>
                  </a:schemeClr>
                </a:solidFill>
                <a:latin typeface="Adobe Devanagari" panose="02040503050201020203" pitchFamily="18" charset="0"/>
                <a:ea typeface="PMingLiU"/>
                <a:cs typeface="Adobe Devanagari" panose="02040503050201020203" pitchFamily="18" charset="0"/>
              </a:rPr>
              <a:t> </a:t>
            </a:r>
            <a:r>
              <a:rPr lang="en-US" sz="3600" b="1" dirty="0" smtClean="0">
                <a:solidFill>
                  <a:schemeClr val="accent2">
                    <a:lumMod val="50000"/>
                  </a:schemeClr>
                </a:solidFill>
                <a:effectLst/>
                <a:latin typeface="Adobe Devanagari" panose="02040503050201020203" pitchFamily="18" charset="0"/>
                <a:ea typeface="PMingLiU"/>
                <a:cs typeface="Adobe Devanagari" panose="02040503050201020203" pitchFamily="18" charset="0"/>
              </a:rPr>
              <a:t>   (1 Cor. 11:25)</a:t>
            </a:r>
            <a:endParaRPr lang="en-US" sz="3600" b="1" dirty="0">
              <a:solidFill>
                <a:schemeClr val="accent2">
                  <a:lumMod val="50000"/>
                </a:schemeClr>
              </a:solidFill>
              <a:effectLst/>
              <a:latin typeface="Adobe Devanagari" panose="02040503050201020203" pitchFamily="18" charset="0"/>
              <a:ea typeface="PMingLiU"/>
              <a:cs typeface="Adobe Devanagari" panose="02040503050201020203" pitchFamily="18" charset="0"/>
            </a:endParaRPr>
          </a:p>
        </p:txBody>
      </p:sp>
    </p:spTree>
    <p:extLst>
      <p:ext uri="{BB962C8B-B14F-4D97-AF65-F5344CB8AC3E}">
        <p14:creationId xmlns:p14="http://schemas.microsoft.com/office/powerpoint/2010/main" val="385992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oly communion powerpoint templates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4"/>
            <a:ext cx="12192000" cy="68572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34662" y="397767"/>
            <a:ext cx="3262432" cy="707886"/>
          </a:xfrm>
          <a:prstGeom prst="rect">
            <a:avLst/>
          </a:prstGeom>
        </p:spPr>
        <p:txBody>
          <a:bodyPr wrap="none">
            <a:spAutoFit/>
          </a:bodyPr>
          <a:lstStyle/>
          <a:p>
            <a:r>
              <a:rPr lang="zh-TW" sz="4000" b="1" i="1" dirty="0" smtClean="0">
                <a:solidFill>
                  <a:schemeClr val="accent2">
                    <a:lumMod val="50000"/>
                  </a:schemeClr>
                </a:solidFill>
                <a:effectLst/>
                <a:latin typeface="Ravie" panose="04040805050809020602" pitchFamily="82" charset="0"/>
                <a:ea typeface="SimSun" panose="02010600030101010101" pitchFamily="2" charset="-122"/>
                <a:cs typeface="Microsoft YaHei" panose="020B0503020204020204" pitchFamily="34" charset="-122"/>
              </a:rPr>
              <a:t>为的是记念我</a:t>
            </a:r>
            <a:endParaRPr lang="en-US" sz="4000" b="1" i="1" dirty="0">
              <a:solidFill>
                <a:schemeClr val="accent2">
                  <a:lumMod val="50000"/>
                </a:schemeClr>
              </a:solidFill>
              <a:latin typeface="Ravie" panose="04040805050809020602" pitchFamily="82" charset="0"/>
              <a:ea typeface="SimSun" panose="02010600030101010101" pitchFamily="2" charset="-122"/>
            </a:endParaRPr>
          </a:p>
        </p:txBody>
      </p:sp>
      <p:sp>
        <p:nvSpPr>
          <p:cNvPr id="5" name="Rectangle 4"/>
          <p:cNvSpPr/>
          <p:nvPr/>
        </p:nvSpPr>
        <p:spPr>
          <a:xfrm>
            <a:off x="5509336" y="1025920"/>
            <a:ext cx="5859296" cy="769441"/>
          </a:xfrm>
          <a:prstGeom prst="rect">
            <a:avLst/>
          </a:prstGeom>
        </p:spPr>
        <p:txBody>
          <a:bodyPr wrap="none">
            <a:spAutoFit/>
          </a:bodyPr>
          <a:lstStyle/>
          <a:p>
            <a:r>
              <a:rPr lang="en-US" sz="4400" b="1" i="1" dirty="0" smtClean="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rPr>
              <a:t>In Remembrance of Me</a:t>
            </a:r>
            <a:endParaRPr lang="en-US" sz="4400" i="1" dirty="0">
              <a:solidFill>
                <a:schemeClr val="accent2">
                  <a:lumMod val="50000"/>
                </a:schemeClr>
              </a:solidFill>
              <a:effectLst/>
              <a:latin typeface="SBL Greek" panose="02000000000000000000" pitchFamily="2" charset="0"/>
              <a:ea typeface="SBL Greek" panose="02000000000000000000" pitchFamily="2" charset="0"/>
              <a:cs typeface="Times New Roman" panose="02020603050405020304" pitchFamily="18" charset="0"/>
            </a:endParaRPr>
          </a:p>
        </p:txBody>
      </p:sp>
      <p:sp>
        <p:nvSpPr>
          <p:cNvPr id="2" name="Rectangle 1"/>
          <p:cNvSpPr/>
          <p:nvPr/>
        </p:nvSpPr>
        <p:spPr>
          <a:xfrm>
            <a:off x="3048000" y="2573258"/>
            <a:ext cx="8320632" cy="1754326"/>
          </a:xfrm>
          <a:prstGeom prst="rect">
            <a:avLst/>
          </a:prstGeom>
        </p:spPr>
        <p:txBody>
          <a:bodyPr wrap="square">
            <a:spAutoFit/>
          </a:bodyPr>
          <a:lstStyle/>
          <a:p>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但这些祭物是叫人每年想起罪来</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因为公牛和山羊的血</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断不能除罪</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CN"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Microsoft YaHei" panose="020B0503020204020204" pitchFamily="34" charset="-122"/>
              </a:rPr>
              <a:t>来</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10</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3</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r>
              <a:rPr lang="en-US"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4</a:t>
            </a:r>
            <a:r>
              <a:rPr lang="zh-TW" sz="3600" b="1" dirty="0" smtClean="0">
                <a:solidFill>
                  <a:schemeClr val="accent2">
                    <a:lumMod val="50000"/>
                  </a:schemeClr>
                </a:solidFill>
                <a:effectLst/>
                <a:latin typeface="SimSun" panose="02010600030101010101" pitchFamily="2" charset="-122"/>
                <a:ea typeface="SimSun" panose="02010600030101010101" pitchFamily="2" charset="-122"/>
                <a:cs typeface="Times New Roman" panose="02020603050405020304" pitchFamily="18" charset="0"/>
              </a:rPr>
              <a:t>）</a:t>
            </a:r>
            <a:endParaRPr lang="en-US" sz="3600" b="1" dirty="0">
              <a:solidFill>
                <a:schemeClr val="accent2">
                  <a:lumMod val="50000"/>
                </a:schemeClr>
              </a:solidFill>
              <a:latin typeface="SimSun" panose="02010600030101010101" pitchFamily="2" charset="-122"/>
              <a:ea typeface="SimSun" panose="02010600030101010101" pitchFamily="2" charset="-122"/>
            </a:endParaRPr>
          </a:p>
        </p:txBody>
      </p:sp>
      <p:sp>
        <p:nvSpPr>
          <p:cNvPr id="3" name="Rectangle 2"/>
          <p:cNvSpPr/>
          <p:nvPr/>
        </p:nvSpPr>
        <p:spPr>
          <a:xfrm>
            <a:off x="2785606" y="4670366"/>
            <a:ext cx="8688125" cy="1754326"/>
          </a:xfrm>
          <a:prstGeom prst="rect">
            <a:avLst/>
          </a:prstGeom>
        </p:spPr>
        <p:txBody>
          <a:bodyPr wrap="square">
            <a:spAutoFit/>
          </a:bodyPr>
          <a:lstStyle/>
          <a:p>
            <a:r>
              <a:rPr lang="en-US" sz="3600" b="1" i="0" dirty="0" smtClean="0">
                <a:solidFill>
                  <a:schemeClr val="accent2">
                    <a:lumMod val="50000"/>
                  </a:schemeClr>
                </a:solidFill>
                <a:effectLst/>
                <a:latin typeface="Adobe Devanagari" panose="02040503050201020203" pitchFamily="18" charset="0"/>
                <a:cs typeface="Adobe Devanagari" panose="02040503050201020203" pitchFamily="18" charset="0"/>
              </a:rPr>
              <a:t>“But those sacrifices are an annual reminder of sins. It is impossible for the blood of bulls and goats to take away sins.” (Hebrews 10:3,4)</a:t>
            </a:r>
            <a:endParaRPr lang="en-US" sz="3600" b="1" dirty="0">
              <a:solidFill>
                <a:schemeClr val="accent2">
                  <a:lumMod val="50000"/>
                </a:schemeClr>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969093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1272</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17</vt:i4>
      </vt:variant>
    </vt:vector>
  </HeadingPairs>
  <TitlesOfParts>
    <vt:vector size="30" baseType="lpstr">
      <vt:lpstr>Microsoft YaHei</vt:lpstr>
      <vt:lpstr>PMingLiU</vt:lpstr>
      <vt:lpstr>SimSun</vt:lpstr>
      <vt:lpstr>SimSun</vt:lpstr>
      <vt:lpstr>Trebuchet</vt:lpstr>
      <vt:lpstr>Adobe Devanagari</vt:lpstr>
      <vt:lpstr>Arial</vt:lpstr>
      <vt:lpstr>Calibri</vt:lpstr>
      <vt:lpstr>Calibri Light</vt:lpstr>
      <vt:lpstr>Ravie</vt:lpstr>
      <vt:lpstr>SBL Greek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Kimsoon Tan</dc:creator>
  <cp:lastModifiedBy>Kimsoon Tan</cp:lastModifiedBy>
  <cp:revision>20</cp:revision>
  <dcterms:created xsi:type="dcterms:W3CDTF">2017-03-30T18:10:54Z</dcterms:created>
  <dcterms:modified xsi:type="dcterms:W3CDTF">2017-04-02T06:27:29Z</dcterms:modified>
</cp:coreProperties>
</file>